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21"/>
  </p:notesMasterIdLst>
  <p:handoutMasterIdLst>
    <p:handoutMasterId r:id="rId22"/>
  </p:handoutMasterIdLst>
  <p:sldIdLst>
    <p:sldId id="258" r:id="rId2"/>
    <p:sldId id="259" r:id="rId3"/>
    <p:sldId id="263" r:id="rId4"/>
    <p:sldId id="261" r:id="rId5"/>
    <p:sldId id="264" r:id="rId6"/>
    <p:sldId id="277" r:id="rId7"/>
    <p:sldId id="265" r:id="rId8"/>
    <p:sldId id="276" r:id="rId9"/>
    <p:sldId id="267" r:id="rId10"/>
    <p:sldId id="278" r:id="rId11"/>
    <p:sldId id="279" r:id="rId12"/>
    <p:sldId id="268" r:id="rId13"/>
    <p:sldId id="275" r:id="rId14"/>
    <p:sldId id="266" r:id="rId15"/>
    <p:sldId id="269" r:id="rId16"/>
    <p:sldId id="270" r:id="rId17"/>
    <p:sldId id="271" r:id="rId18"/>
    <p:sldId id="273" r:id="rId19"/>
    <p:sldId id="27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06D602-D53F-448D-8AC5-7502C0C25690}">
          <p14:sldIdLst>
            <p14:sldId id="258"/>
            <p14:sldId id="259"/>
            <p14:sldId id="263"/>
            <p14:sldId id="261"/>
            <p14:sldId id="264"/>
            <p14:sldId id="277"/>
            <p14:sldId id="265"/>
            <p14:sldId id="276"/>
            <p14:sldId id="267"/>
            <p14:sldId id="278"/>
            <p14:sldId id="279"/>
            <p14:sldId id="268"/>
            <p14:sldId id="275"/>
            <p14:sldId id="266"/>
            <p14:sldId id="269"/>
            <p14:sldId id="270"/>
            <p14:sldId id="271"/>
            <p14:sldId id="273"/>
            <p14:sldId id="27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2D72"/>
    <a:srgbClr val="000000"/>
    <a:srgbClr val="CF4520"/>
    <a:srgbClr val="CC99FF"/>
    <a:srgbClr val="FFCD00"/>
    <a:srgbClr val="FFFFCC"/>
    <a:srgbClr val="44693D"/>
    <a:srgbClr val="33CCCC"/>
    <a:srgbClr val="D3EDD4"/>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EA1D2-14BA-E627-1668-CB69EFEA8758}" v="186" dt="2024-12-10T15:52:40.8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95" autoAdjust="0"/>
    <p:restoredTop sz="79320" autoAdjust="0"/>
  </p:normalViewPr>
  <p:slideViewPr>
    <p:cSldViewPr snapToGrid="0" snapToObjects="1">
      <p:cViewPr varScale="1">
        <p:scale>
          <a:sx n="134" d="100"/>
          <a:sy n="134" d="100"/>
        </p:scale>
        <p:origin x="856" y="168"/>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CE6937D-10D5-9A4E-8AE5-3BD40A349CB2}" type="datetimeFigureOut">
              <a:rPr lang="en-US" smtClean="0"/>
              <a:t>12/10/2024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6F51CD-B87E-504E-9940-0A8EC0898CB6}" type="slidenum">
              <a:rPr lang="en-US" smtClean="0"/>
              <a:t>‹#›</a:t>
            </a:fld>
            <a:endParaRPr lang="en-US"/>
          </a:p>
        </p:txBody>
      </p:sp>
    </p:spTree>
    <p:extLst>
      <p:ext uri="{BB962C8B-B14F-4D97-AF65-F5344CB8AC3E}">
        <p14:creationId xmlns:p14="http://schemas.microsoft.com/office/powerpoint/2010/main" val="16340560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D0FCC8-D1FC-D145-A009-25D2FF8D2EB2}" type="datetimeFigureOut">
              <a:rPr lang="en-US" smtClean="0"/>
              <a:t>12/10/2024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146913-DBF3-5540-BABC-D9F21B354423}" type="slidenum">
              <a:rPr lang="en-US" smtClean="0"/>
              <a:t>‹#›</a:t>
            </a:fld>
            <a:endParaRPr lang="en-US"/>
          </a:p>
        </p:txBody>
      </p:sp>
    </p:spTree>
    <p:extLst>
      <p:ext uri="{BB962C8B-B14F-4D97-AF65-F5344CB8AC3E}">
        <p14:creationId xmlns:p14="http://schemas.microsoft.com/office/powerpoint/2010/main" val="4837461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Ref idx="1001">
        <a:schemeClr val="bg1"/>
      </p:bgRef>
    </p:bg>
    <p:spTree>
      <p:nvGrpSpPr>
        <p:cNvPr id="1" name=""/>
        <p:cNvGrpSpPr/>
        <p:nvPr/>
      </p:nvGrpSpPr>
      <p:grpSpPr>
        <a:xfrm>
          <a:off x="0" y="0"/>
          <a:ext cx="0" cy="0"/>
          <a:chOff x="0" y="0"/>
          <a:chExt cx="0" cy="0"/>
        </a:xfrm>
      </p:grpSpPr>
      <p:sp>
        <p:nvSpPr>
          <p:cNvPr id="5134" name="Rectangle 14"/>
          <p:cNvSpPr>
            <a:spLocks noGrp="1" noChangeArrowheads="1"/>
          </p:cNvSpPr>
          <p:nvPr>
            <p:ph type="ctrTitle" hasCustomPrompt="1"/>
          </p:nvPr>
        </p:nvSpPr>
        <p:spPr>
          <a:xfrm>
            <a:off x="360912" y="1872814"/>
            <a:ext cx="6954100" cy="65350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lgn="l">
              <a:defRPr sz="3600">
                <a:solidFill>
                  <a:srgbClr val="042D72"/>
                </a:solidFill>
                <a:latin typeface="Arial" panose="020B0604020202020204" pitchFamily="34" charset="0"/>
                <a:cs typeface="Arial" panose="020B0604020202020204" pitchFamily="34" charset="0"/>
              </a:defRPr>
            </a:lvl1pPr>
          </a:lstStyle>
          <a:p>
            <a:r>
              <a:rPr lang="en-US" sz="1800" dirty="0">
                <a:effectLst/>
                <a:latin typeface="CMR12"/>
              </a:rPr>
              <a:t>Monocular Depth Estimation from RGB Videos </a:t>
            </a:r>
            <a:endParaRPr lang="en-US" dirty="0"/>
          </a:p>
        </p:txBody>
      </p:sp>
      <p:sp>
        <p:nvSpPr>
          <p:cNvPr id="5135" name="Rectangle 15"/>
          <p:cNvSpPr>
            <a:spLocks noGrp="1" noChangeArrowheads="1"/>
          </p:cNvSpPr>
          <p:nvPr>
            <p:ph type="subTitle" idx="1" hasCustomPrompt="1"/>
          </p:nvPr>
        </p:nvSpPr>
        <p:spPr>
          <a:xfrm>
            <a:off x="360912" y="1379532"/>
            <a:ext cx="6954100" cy="5143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0" indent="0" algn="l">
              <a:buFontTx/>
              <a:buNone/>
              <a:defRPr>
                <a:solidFill>
                  <a:srgbClr val="042D72"/>
                </a:solidFill>
                <a:latin typeface="Arial" panose="020B0604020202020204" pitchFamily="34" charset="0"/>
                <a:cs typeface="Arial" panose="020B0604020202020204" pitchFamily="34" charset="0"/>
              </a:defRPr>
            </a:lvl1pPr>
          </a:lstStyle>
          <a:p>
            <a:pPr lvl="0"/>
            <a:r>
              <a:rPr lang="en-US" noProof="0" dirty="0"/>
              <a:t>EN.601.482/682 Deep Learning</a:t>
            </a:r>
            <a:endParaRPr lang="de-DE" noProof="0" dirty="0"/>
          </a:p>
        </p:txBody>
      </p:sp>
      <p:pic>
        <p:nvPicPr>
          <p:cNvPr id="9" name="Picture 8" descr="whiting.logo.large.horizontal.blue.jpg">
            <a:extLst>
              <a:ext uri="{FF2B5EF4-FFF2-40B4-BE49-F238E27FC236}">
                <a16:creationId xmlns:a16="http://schemas.microsoft.com/office/drawing/2014/main" id="{3E19C180-2A69-40FD-8FE6-09660CF4712B}"/>
              </a:ext>
            </a:extLst>
          </p:cNvPr>
          <p:cNvPicPr>
            <a:picLocks noChangeAspect="1"/>
          </p:cNvPicPr>
          <p:nvPr userDrawn="1"/>
        </p:nvPicPr>
        <p:blipFill rotWithShape="1">
          <a:blip r:embed="rId2"/>
          <a:srcRect l="10471" t="27044" r="9246" b="20658"/>
          <a:stretch/>
        </p:blipFill>
        <p:spPr>
          <a:xfrm>
            <a:off x="358776" y="255746"/>
            <a:ext cx="2043293" cy="569732"/>
          </a:xfrm>
          <a:prstGeom prst="rect">
            <a:avLst/>
          </a:prstGeom>
        </p:spPr>
      </p:pic>
      <p:pic>
        <p:nvPicPr>
          <p:cNvPr id="12" name="Picture 11" descr="Watermark of Johns Hopkins University shield logo.">
            <a:extLst>
              <a:ext uri="{FF2B5EF4-FFF2-40B4-BE49-F238E27FC236}">
                <a16:creationId xmlns:a16="http://schemas.microsoft.com/office/drawing/2014/main" id="{5B1FBB3F-ED39-44CB-9E16-FE0DDB3901C9}"/>
              </a:ext>
            </a:extLst>
          </p:cNvPr>
          <p:cNvPicPr>
            <a:picLocks noChangeAspect="1"/>
          </p:cNvPicPr>
          <p:nvPr userDrawn="1"/>
        </p:nvPicPr>
        <p:blipFill rotWithShape="1">
          <a:blip r:embed="rId3">
            <a:duotone>
              <a:prstClr val="black"/>
              <a:schemeClr val="bg2">
                <a:lumMod val="75000"/>
                <a:tint val="45000"/>
                <a:satMod val="400000"/>
              </a:schemeClr>
            </a:duotone>
          </a:blip>
          <a:srcRect r="21045" b="14253"/>
          <a:stretch/>
        </p:blipFill>
        <p:spPr>
          <a:xfrm>
            <a:off x="4885087" y="146879"/>
            <a:ext cx="4258913" cy="4996621"/>
          </a:xfrm>
          <a:prstGeom prst="rect">
            <a:avLst/>
          </a:prstGeom>
        </p:spPr>
      </p:pic>
      <p:sp>
        <p:nvSpPr>
          <p:cNvPr id="3" name="Text Placeholder 2">
            <a:extLst>
              <a:ext uri="{FF2B5EF4-FFF2-40B4-BE49-F238E27FC236}">
                <a16:creationId xmlns:a16="http://schemas.microsoft.com/office/drawing/2014/main" id="{7ED56ECA-5D1A-46F3-AC6C-C8E59A3F7255}"/>
              </a:ext>
            </a:extLst>
          </p:cNvPr>
          <p:cNvSpPr>
            <a:spLocks noGrp="1"/>
          </p:cNvSpPr>
          <p:nvPr>
            <p:ph type="body" sz="quarter" idx="10" hasCustomPrompt="1"/>
          </p:nvPr>
        </p:nvSpPr>
        <p:spPr>
          <a:xfrm>
            <a:off x="360912" y="2855842"/>
            <a:ext cx="6954288" cy="303313"/>
          </a:xfrm>
        </p:spPr>
        <p:txBody>
          <a:bodyPr anchor="ctr"/>
          <a:lstStyle>
            <a:lvl1pPr marL="0" indent="0">
              <a:buNone/>
              <a:defRPr>
                <a:solidFill>
                  <a:srgbClr val="042D72"/>
                </a:solidFill>
                <a:latin typeface="Arial" panose="020B0604020202020204" pitchFamily="34" charset="0"/>
                <a:cs typeface="Arial" panose="020B0604020202020204" pitchFamily="34" charset="0"/>
              </a:defRPr>
            </a:lvl1pPr>
          </a:lstStyle>
          <a:p>
            <a:r>
              <a:rPr lang="en-US" sz="1800" dirty="0">
                <a:effectLst/>
                <a:latin typeface="CMR12"/>
              </a:rPr>
              <a:t>Rishi More/rmore2, </a:t>
            </a:r>
            <a:r>
              <a:rPr lang="en-US" sz="1800" dirty="0" err="1">
                <a:effectLst/>
                <a:latin typeface="CMR12"/>
              </a:rPr>
              <a:t>Mingqi</a:t>
            </a:r>
            <a:r>
              <a:rPr lang="en-US" sz="1800" dirty="0">
                <a:effectLst/>
                <a:latin typeface="CMR12"/>
              </a:rPr>
              <a:t> Sheng/msheng4, Rahul </a:t>
            </a:r>
            <a:r>
              <a:rPr lang="en-US" sz="1800" dirty="0" err="1">
                <a:effectLst/>
                <a:latin typeface="CMR12"/>
              </a:rPr>
              <a:t>Chemitiganti</a:t>
            </a:r>
            <a:r>
              <a:rPr lang="en-US" sz="1800" dirty="0">
                <a:effectLst/>
                <a:latin typeface="CMR12"/>
              </a:rPr>
              <a:t>/rchemit1, Rohan Allen/rallen67 </a:t>
            </a:r>
            <a:endParaRPr lang="en-US" dirty="0"/>
          </a:p>
        </p:txBody>
      </p:sp>
      <p:sp>
        <p:nvSpPr>
          <p:cNvPr id="13" name="Text Placeholder 12">
            <a:extLst>
              <a:ext uri="{FF2B5EF4-FFF2-40B4-BE49-F238E27FC236}">
                <a16:creationId xmlns:a16="http://schemas.microsoft.com/office/drawing/2014/main" id="{635CCF4B-26AD-42A8-8466-30458BADD265}"/>
              </a:ext>
            </a:extLst>
          </p:cNvPr>
          <p:cNvSpPr>
            <a:spLocks noGrp="1"/>
          </p:cNvSpPr>
          <p:nvPr>
            <p:ph type="body" sz="quarter" idx="11" hasCustomPrompt="1"/>
          </p:nvPr>
        </p:nvSpPr>
        <p:spPr>
          <a:xfrm>
            <a:off x="360912" y="3485202"/>
            <a:ext cx="6954288" cy="709111"/>
          </a:xfrm>
        </p:spPr>
        <p:txBody>
          <a:bodyPr anchor="t"/>
          <a:lstStyle>
            <a:lvl1pPr marL="0" indent="0">
              <a:buNone/>
              <a:defRPr sz="1600">
                <a:solidFill>
                  <a:srgbClr val="042D72"/>
                </a:solidFill>
                <a:latin typeface="Arial" panose="020B0604020202020204" pitchFamily="34" charset="0"/>
                <a:cs typeface="Arial" panose="020B0604020202020204" pitchFamily="34" charset="0"/>
              </a:defRPr>
            </a:lvl1pPr>
          </a:lstStyle>
          <a:p>
            <a:pPr lvl="0"/>
            <a:r>
              <a:rPr lang="en-US" dirty="0"/>
              <a:t>Remsen 1</a:t>
            </a:r>
          </a:p>
        </p:txBody>
      </p:sp>
    </p:spTree>
    <p:extLst>
      <p:ext uri="{BB962C8B-B14F-4D97-AF65-F5344CB8AC3E}">
        <p14:creationId xmlns:p14="http://schemas.microsoft.com/office/powerpoint/2010/main" val="8070907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elfolie">
    <p:bg>
      <p:bgRef idx="1001">
        <a:schemeClr val="bg1"/>
      </p:bgRef>
    </p:bg>
    <p:spTree>
      <p:nvGrpSpPr>
        <p:cNvPr id="1" name=""/>
        <p:cNvGrpSpPr/>
        <p:nvPr/>
      </p:nvGrpSpPr>
      <p:grpSpPr>
        <a:xfrm>
          <a:off x="0" y="0"/>
          <a:ext cx="0" cy="0"/>
          <a:chOff x="0" y="0"/>
          <a:chExt cx="0" cy="0"/>
        </a:xfrm>
      </p:grpSpPr>
      <p:sp>
        <p:nvSpPr>
          <p:cNvPr id="5134" name="Rectangle 14"/>
          <p:cNvSpPr>
            <a:spLocks noGrp="1" noChangeArrowheads="1"/>
          </p:cNvSpPr>
          <p:nvPr>
            <p:ph type="ctrTitle"/>
          </p:nvPr>
        </p:nvSpPr>
        <p:spPr>
          <a:xfrm>
            <a:off x="360912" y="1872814"/>
            <a:ext cx="6954100" cy="9715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lvl1pPr algn="l">
              <a:defRPr sz="3200">
                <a:solidFill>
                  <a:srgbClr val="042D72"/>
                </a:solidFill>
                <a:latin typeface="Arial" panose="020B0604020202020204" pitchFamily="34" charset="0"/>
                <a:cs typeface="Arial" panose="020B0604020202020204" pitchFamily="34" charset="0"/>
              </a:defRPr>
            </a:lvl1pPr>
          </a:lstStyle>
          <a:p>
            <a:pPr lvl="0"/>
            <a:r>
              <a:rPr lang="en-US" noProof="0" dirty="0"/>
              <a:t>Click to edit Master title style</a:t>
            </a:r>
            <a:endParaRPr lang="de-DE" noProof="0" dirty="0"/>
          </a:p>
        </p:txBody>
      </p:sp>
      <p:sp>
        <p:nvSpPr>
          <p:cNvPr id="5135" name="Rectangle 15"/>
          <p:cNvSpPr>
            <a:spLocks noGrp="1" noChangeArrowheads="1"/>
          </p:cNvSpPr>
          <p:nvPr>
            <p:ph type="subTitle" idx="1" hasCustomPrompt="1"/>
          </p:nvPr>
        </p:nvSpPr>
        <p:spPr>
          <a:xfrm>
            <a:off x="360912" y="1359654"/>
            <a:ext cx="6954100" cy="5143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marL="0" indent="0" algn="l">
              <a:buFontTx/>
              <a:buNone/>
              <a:defRPr>
                <a:solidFill>
                  <a:srgbClr val="042D72"/>
                </a:solidFill>
                <a:latin typeface="Arial" panose="020B0604020202020204" pitchFamily="34" charset="0"/>
                <a:cs typeface="Arial" panose="020B0604020202020204" pitchFamily="34" charset="0"/>
              </a:defRPr>
            </a:lvl1pPr>
          </a:lstStyle>
          <a:p>
            <a:pPr lvl="0"/>
            <a:r>
              <a:rPr lang="en-US" noProof="0" dirty="0"/>
              <a:t>Sub-title</a:t>
            </a:r>
            <a:endParaRPr lang="de-DE" noProof="0" dirty="0"/>
          </a:p>
        </p:txBody>
      </p:sp>
      <p:pic>
        <p:nvPicPr>
          <p:cNvPr id="12" name="Picture 11" descr="Watermark of Johns Hopkins University shield logo.">
            <a:extLst>
              <a:ext uri="{FF2B5EF4-FFF2-40B4-BE49-F238E27FC236}">
                <a16:creationId xmlns:a16="http://schemas.microsoft.com/office/drawing/2014/main" id="{5B1FBB3F-ED39-44CB-9E16-FE0DDB3901C9}"/>
              </a:ext>
            </a:extLst>
          </p:cNvPr>
          <p:cNvPicPr>
            <a:picLocks noChangeAspect="1"/>
          </p:cNvPicPr>
          <p:nvPr userDrawn="1"/>
        </p:nvPicPr>
        <p:blipFill rotWithShape="1">
          <a:blip r:embed="rId2">
            <a:duotone>
              <a:prstClr val="black"/>
              <a:schemeClr val="bg2">
                <a:lumMod val="75000"/>
                <a:tint val="45000"/>
                <a:satMod val="400000"/>
              </a:schemeClr>
            </a:duotone>
          </a:blip>
          <a:srcRect r="21045" b="14253"/>
          <a:stretch/>
        </p:blipFill>
        <p:spPr>
          <a:xfrm>
            <a:off x="4885087" y="146879"/>
            <a:ext cx="4258913" cy="4996621"/>
          </a:xfrm>
          <a:prstGeom prst="rect">
            <a:avLst/>
          </a:prstGeom>
        </p:spPr>
      </p:pic>
    </p:spTree>
    <p:extLst>
      <p:ext uri="{BB962C8B-B14F-4D97-AF65-F5344CB8AC3E}">
        <p14:creationId xmlns:p14="http://schemas.microsoft.com/office/powerpoint/2010/main" val="23686082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42D7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042D72"/>
                </a:solidFill>
                <a:latin typeface="Arial" panose="020B0604020202020204" pitchFamily="34" charset="0"/>
                <a:cs typeface="Arial" panose="020B0604020202020204" pitchFamily="34" charset="0"/>
              </a:defRPr>
            </a:lvl1pPr>
            <a:lvl2pPr>
              <a:defRPr>
                <a:solidFill>
                  <a:srgbClr val="042D72"/>
                </a:solidFill>
                <a:latin typeface="Arial" panose="020B0604020202020204" pitchFamily="34" charset="0"/>
                <a:cs typeface="Arial" panose="020B0604020202020204" pitchFamily="34" charset="0"/>
              </a:defRPr>
            </a:lvl2pPr>
            <a:lvl3pPr>
              <a:defRPr>
                <a:solidFill>
                  <a:srgbClr val="042D72"/>
                </a:solidFill>
                <a:latin typeface="Arial" panose="020B0604020202020204" pitchFamily="34" charset="0"/>
                <a:cs typeface="Arial" panose="020B0604020202020204" pitchFamily="34" charset="0"/>
              </a:defRPr>
            </a:lvl3pPr>
            <a:lvl4pPr>
              <a:defRPr>
                <a:solidFill>
                  <a:srgbClr val="042D72"/>
                </a:solidFill>
                <a:latin typeface="Arial" panose="020B0604020202020204" pitchFamily="34" charset="0"/>
                <a:cs typeface="Arial" panose="020B0604020202020204" pitchFamily="34" charset="0"/>
              </a:defRPr>
            </a:lvl4pPr>
            <a:lvl5pPr>
              <a:defRPr>
                <a:solidFill>
                  <a:srgbClr val="042D72"/>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029002"/>
      </p:ext>
    </p:extLst>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358776" y="171450"/>
            <a:ext cx="8404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de-DE" dirty="0"/>
              <a:t>Mastertitelformat bearbeiten</a:t>
            </a:r>
          </a:p>
        </p:txBody>
      </p:sp>
      <p:sp>
        <p:nvSpPr>
          <p:cNvPr id="1028" name="Rectangle 9"/>
          <p:cNvSpPr>
            <a:spLocks noGrp="1" noChangeArrowheads="1"/>
          </p:cNvSpPr>
          <p:nvPr>
            <p:ph type="body" idx="1"/>
          </p:nvPr>
        </p:nvSpPr>
        <p:spPr bwMode="auto">
          <a:xfrm>
            <a:off x="358776" y="800100"/>
            <a:ext cx="8424863"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1" name="Picture 10" descr="university.shield.small.blue.jpg">
            <a:extLst>
              <a:ext uri="{FF2B5EF4-FFF2-40B4-BE49-F238E27FC236}">
                <a16:creationId xmlns:a16="http://schemas.microsoft.com/office/drawing/2014/main" id="{36F2AF48-1271-40EB-BA74-26B1F0381635}"/>
              </a:ext>
            </a:extLst>
          </p:cNvPr>
          <p:cNvPicPr>
            <a:picLocks noChangeAspect="1"/>
          </p:cNvPicPr>
          <p:nvPr userDrawn="1"/>
        </p:nvPicPr>
        <p:blipFill>
          <a:blip r:embed="rId5"/>
          <a:stretch>
            <a:fillRect/>
          </a:stretch>
        </p:blipFill>
        <p:spPr>
          <a:xfrm>
            <a:off x="8719974" y="4684458"/>
            <a:ext cx="341904" cy="365760"/>
          </a:xfrm>
          <a:prstGeom prst="rect">
            <a:avLst/>
          </a:prstGeom>
        </p:spPr>
      </p:pic>
      <p:sp>
        <p:nvSpPr>
          <p:cNvPr id="3" name="TextBox 2">
            <a:extLst>
              <a:ext uri="{FF2B5EF4-FFF2-40B4-BE49-F238E27FC236}">
                <a16:creationId xmlns:a16="http://schemas.microsoft.com/office/drawing/2014/main" id="{64719894-3D45-4CF8-AABB-E9A37CFEC4CE}"/>
              </a:ext>
            </a:extLst>
          </p:cNvPr>
          <p:cNvSpPr txBox="1"/>
          <p:nvPr userDrawn="1"/>
        </p:nvSpPr>
        <p:spPr>
          <a:xfrm>
            <a:off x="358776" y="4890279"/>
            <a:ext cx="2182625" cy="215444"/>
          </a:xfrm>
          <a:prstGeom prst="rect">
            <a:avLst/>
          </a:prstGeom>
          <a:noFill/>
        </p:spPr>
        <p:txBody>
          <a:bodyPr wrap="square" rtlCol="0">
            <a:spAutoFit/>
          </a:bodyPr>
          <a:lstStyle/>
          <a:p>
            <a:r>
              <a:rPr lang="en-US" sz="800" u="none" dirty="0">
                <a:solidFill>
                  <a:schemeClr val="bg1">
                    <a:lumMod val="50000"/>
                  </a:schemeClr>
                </a:solidFill>
              </a:rPr>
              <a:t>EN.601.482/682 Deep Learning</a:t>
            </a:r>
          </a:p>
        </p:txBody>
      </p:sp>
      <p:sp>
        <p:nvSpPr>
          <p:cNvPr id="8" name="TextBox 7">
            <a:extLst>
              <a:ext uri="{FF2B5EF4-FFF2-40B4-BE49-F238E27FC236}">
                <a16:creationId xmlns:a16="http://schemas.microsoft.com/office/drawing/2014/main" id="{8F374837-D461-448D-BF8B-A6EEC0FC04E6}"/>
              </a:ext>
            </a:extLst>
          </p:cNvPr>
          <p:cNvSpPr txBox="1"/>
          <p:nvPr userDrawn="1"/>
        </p:nvSpPr>
        <p:spPr>
          <a:xfrm>
            <a:off x="2863018" y="4890279"/>
            <a:ext cx="3291840" cy="215444"/>
          </a:xfrm>
          <a:prstGeom prst="rect">
            <a:avLst/>
          </a:prstGeom>
          <a:noFill/>
        </p:spPr>
        <p:txBody>
          <a:bodyPr wrap="square" rtlCol="0">
            <a:spAutoFit/>
          </a:bodyPr>
          <a:lstStyle/>
          <a:p>
            <a:pPr algn="ctr"/>
            <a:r>
              <a:rPr lang="en-US" sz="800" u="none" dirty="0">
                <a:solidFill>
                  <a:schemeClr val="bg1">
                    <a:lumMod val="50000"/>
                  </a:schemeClr>
                </a:solidFill>
              </a:rPr>
              <a:t>Poster Pitch Presentation</a:t>
            </a:r>
          </a:p>
        </p:txBody>
      </p:sp>
      <p:sp>
        <p:nvSpPr>
          <p:cNvPr id="9" name="TextBox 8">
            <a:extLst>
              <a:ext uri="{FF2B5EF4-FFF2-40B4-BE49-F238E27FC236}">
                <a16:creationId xmlns:a16="http://schemas.microsoft.com/office/drawing/2014/main" id="{94D7E99A-FE8B-4E93-9DBB-B9616066C52F}"/>
              </a:ext>
            </a:extLst>
          </p:cNvPr>
          <p:cNvSpPr txBox="1"/>
          <p:nvPr userDrawn="1"/>
        </p:nvSpPr>
        <p:spPr>
          <a:xfrm>
            <a:off x="4943027" y="4890376"/>
            <a:ext cx="2182625" cy="215444"/>
          </a:xfrm>
          <a:prstGeom prst="rect">
            <a:avLst/>
          </a:prstGeom>
          <a:noFill/>
        </p:spPr>
        <p:txBody>
          <a:bodyPr wrap="square" rtlCol="0">
            <a:spAutoFit/>
          </a:bodyPr>
          <a:lstStyle/>
          <a:p>
            <a:pPr algn="r"/>
            <a:fld id="{B3BBF8FF-77DC-49C4-BA29-0F26479A3157}" type="slidenum">
              <a:rPr lang="en-US" sz="800" u="none" smtClean="0">
                <a:solidFill>
                  <a:schemeClr val="bg1">
                    <a:lumMod val="50000"/>
                  </a:schemeClr>
                </a:solidFill>
              </a:rPr>
              <a:t>‹#›</a:t>
            </a:fld>
            <a:endParaRPr lang="en-US" sz="800" u="none" dirty="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84" r:id="rId2"/>
    <p:sldLayoutId id="2147483674" r:id="rId3"/>
  </p:sldLayoutIdLst>
  <p:hf hdr="0" dt="0"/>
  <p:txStyles>
    <p:titleStyle>
      <a:lvl1pPr algn="l" rtl="0" eaLnBrk="1" fontAlgn="base" hangingPunct="1">
        <a:spcBef>
          <a:spcPct val="0"/>
        </a:spcBef>
        <a:spcAft>
          <a:spcPct val="0"/>
        </a:spcAft>
        <a:defRPr sz="2400" b="1">
          <a:solidFill>
            <a:srgbClr val="042D72"/>
          </a:solidFill>
          <a:latin typeface="Arial" panose="020B0604020202020204" pitchFamily="34" charset="0"/>
          <a:ea typeface="ＭＳ Ｐゴシック" charset="0"/>
          <a:cs typeface="Arial" panose="020B0604020202020204" pitchFamily="34" charset="0"/>
        </a:defRPr>
      </a:lvl1pPr>
      <a:lvl2pPr algn="l" rtl="0" eaLnBrk="1" fontAlgn="base" hangingPunct="1">
        <a:spcBef>
          <a:spcPct val="0"/>
        </a:spcBef>
        <a:spcAft>
          <a:spcPct val="0"/>
        </a:spcAft>
        <a:defRPr sz="2400" b="1">
          <a:solidFill>
            <a:srgbClr val="333333"/>
          </a:solidFill>
          <a:latin typeface="TUM Neue Helvetica 55 Regular" pitchFamily="34" charset="0"/>
          <a:ea typeface="ＭＳ Ｐゴシック" charset="0"/>
          <a:cs typeface="ＭＳ Ｐゴシック" charset="0"/>
        </a:defRPr>
      </a:lvl2pPr>
      <a:lvl3pPr algn="l" rtl="0" eaLnBrk="1" fontAlgn="base" hangingPunct="1">
        <a:spcBef>
          <a:spcPct val="0"/>
        </a:spcBef>
        <a:spcAft>
          <a:spcPct val="0"/>
        </a:spcAft>
        <a:defRPr sz="2400" b="1">
          <a:solidFill>
            <a:srgbClr val="333333"/>
          </a:solidFill>
          <a:latin typeface="TUM Neue Helvetica 55 Regular" pitchFamily="34" charset="0"/>
          <a:ea typeface="ＭＳ Ｐゴシック" charset="0"/>
          <a:cs typeface="ＭＳ Ｐゴシック" charset="0"/>
        </a:defRPr>
      </a:lvl3pPr>
      <a:lvl4pPr algn="l" rtl="0" eaLnBrk="1" fontAlgn="base" hangingPunct="1">
        <a:spcBef>
          <a:spcPct val="0"/>
        </a:spcBef>
        <a:spcAft>
          <a:spcPct val="0"/>
        </a:spcAft>
        <a:defRPr sz="2400" b="1">
          <a:solidFill>
            <a:srgbClr val="333333"/>
          </a:solidFill>
          <a:latin typeface="TUM Neue Helvetica 55 Regular" pitchFamily="34" charset="0"/>
          <a:ea typeface="ＭＳ Ｐゴシック" charset="0"/>
          <a:cs typeface="ＭＳ Ｐゴシック" charset="0"/>
        </a:defRPr>
      </a:lvl4pPr>
      <a:lvl5pPr algn="l" rtl="0" eaLnBrk="1" fontAlgn="base" hangingPunct="1">
        <a:spcBef>
          <a:spcPct val="0"/>
        </a:spcBef>
        <a:spcAft>
          <a:spcPct val="0"/>
        </a:spcAft>
        <a:defRPr sz="2400" b="1">
          <a:solidFill>
            <a:srgbClr val="333333"/>
          </a:solidFill>
          <a:latin typeface="TUM Neue Helvetica 55 Regular" pitchFamily="34" charset="0"/>
          <a:ea typeface="ＭＳ Ｐゴシック" charset="0"/>
          <a:cs typeface="ＭＳ Ｐゴシック" charset="0"/>
        </a:defRPr>
      </a:lvl5pPr>
      <a:lvl6pPr marL="457200" algn="l" rtl="0" eaLnBrk="1" fontAlgn="base" hangingPunct="1">
        <a:spcBef>
          <a:spcPct val="0"/>
        </a:spcBef>
        <a:spcAft>
          <a:spcPct val="0"/>
        </a:spcAft>
        <a:defRPr sz="2400" b="1">
          <a:solidFill>
            <a:srgbClr val="333333"/>
          </a:solidFill>
          <a:latin typeface="TUM Neue Helvetica 55 Regular" pitchFamily="34" charset="0"/>
        </a:defRPr>
      </a:lvl6pPr>
      <a:lvl7pPr marL="914400" algn="l" rtl="0" eaLnBrk="1" fontAlgn="base" hangingPunct="1">
        <a:spcBef>
          <a:spcPct val="0"/>
        </a:spcBef>
        <a:spcAft>
          <a:spcPct val="0"/>
        </a:spcAft>
        <a:defRPr sz="2400" b="1">
          <a:solidFill>
            <a:srgbClr val="333333"/>
          </a:solidFill>
          <a:latin typeface="TUM Neue Helvetica 55 Regular" pitchFamily="34" charset="0"/>
        </a:defRPr>
      </a:lvl7pPr>
      <a:lvl8pPr marL="1371600" algn="l" rtl="0" eaLnBrk="1" fontAlgn="base" hangingPunct="1">
        <a:spcBef>
          <a:spcPct val="0"/>
        </a:spcBef>
        <a:spcAft>
          <a:spcPct val="0"/>
        </a:spcAft>
        <a:defRPr sz="2400" b="1">
          <a:solidFill>
            <a:srgbClr val="333333"/>
          </a:solidFill>
          <a:latin typeface="TUM Neue Helvetica 55 Regular" pitchFamily="34" charset="0"/>
        </a:defRPr>
      </a:lvl8pPr>
      <a:lvl9pPr marL="1828800" algn="l" rtl="0" eaLnBrk="1" fontAlgn="base" hangingPunct="1">
        <a:spcBef>
          <a:spcPct val="0"/>
        </a:spcBef>
        <a:spcAft>
          <a:spcPct val="0"/>
        </a:spcAft>
        <a:defRPr sz="2400" b="1">
          <a:solidFill>
            <a:srgbClr val="333333"/>
          </a:solidFill>
          <a:latin typeface="TUM Neue Helvetica 55 Regular" pitchFamily="34" charset="0"/>
        </a:defRPr>
      </a:lvl9pPr>
    </p:titleStyle>
    <p:bodyStyle>
      <a:lvl1pPr marL="342900" indent="-342900" algn="l" rtl="0" eaLnBrk="1" fontAlgn="base" hangingPunct="1">
        <a:spcBef>
          <a:spcPct val="20000"/>
        </a:spcBef>
        <a:spcAft>
          <a:spcPct val="0"/>
        </a:spcAft>
        <a:buChar char="•"/>
        <a:defRPr>
          <a:solidFill>
            <a:srgbClr val="042D72"/>
          </a:solidFill>
          <a:latin typeface="Arial" panose="020B0604020202020204" pitchFamily="34" charset="0"/>
          <a:ea typeface="ＭＳ Ｐゴシック" charset="0"/>
          <a:cs typeface="Arial" panose="020B0604020202020204" pitchFamily="34" charset="0"/>
        </a:defRPr>
      </a:lvl1pPr>
      <a:lvl2pPr marL="742950" indent="-285750" algn="l" rtl="0" eaLnBrk="1" fontAlgn="base" hangingPunct="1">
        <a:spcBef>
          <a:spcPct val="20000"/>
        </a:spcBef>
        <a:spcAft>
          <a:spcPct val="0"/>
        </a:spcAft>
        <a:buChar char="–"/>
        <a:defRPr sz="1400">
          <a:solidFill>
            <a:srgbClr val="042D72"/>
          </a:solidFill>
          <a:latin typeface="Arial" panose="020B0604020202020204" pitchFamily="34" charset="0"/>
          <a:ea typeface="ＭＳ Ｐゴシック" charset="0"/>
          <a:cs typeface="Arial" panose="020B0604020202020204" pitchFamily="34" charset="0"/>
        </a:defRPr>
      </a:lvl2pPr>
      <a:lvl3pPr marL="1143000" indent="-228600" algn="l" rtl="0" eaLnBrk="1" fontAlgn="base" hangingPunct="1">
        <a:spcBef>
          <a:spcPct val="20000"/>
        </a:spcBef>
        <a:spcAft>
          <a:spcPct val="0"/>
        </a:spcAft>
        <a:buChar char="•"/>
        <a:defRPr sz="1400">
          <a:solidFill>
            <a:srgbClr val="042D72"/>
          </a:solidFill>
          <a:latin typeface="Arial" panose="020B0604020202020204" pitchFamily="34" charset="0"/>
          <a:ea typeface="ＭＳ Ｐゴシック" charset="0"/>
          <a:cs typeface="Arial" panose="020B0604020202020204" pitchFamily="34" charset="0"/>
        </a:defRPr>
      </a:lvl3pPr>
      <a:lvl4pPr marL="1600200" indent="-228600" algn="l" rtl="0" eaLnBrk="1" fontAlgn="base" hangingPunct="1">
        <a:spcBef>
          <a:spcPct val="20000"/>
        </a:spcBef>
        <a:spcAft>
          <a:spcPct val="0"/>
        </a:spcAft>
        <a:buChar char="–"/>
        <a:defRPr sz="1400">
          <a:solidFill>
            <a:srgbClr val="042D72"/>
          </a:solidFill>
          <a:latin typeface="Arial" panose="020B0604020202020204" pitchFamily="34" charset="0"/>
          <a:ea typeface="ＭＳ Ｐゴシック" charset="0"/>
          <a:cs typeface="Arial" panose="020B0604020202020204" pitchFamily="34" charset="0"/>
        </a:defRPr>
      </a:lvl4pPr>
      <a:lvl5pPr marL="2057400" indent="-228600" algn="l" rtl="0" eaLnBrk="1" fontAlgn="base" hangingPunct="1">
        <a:spcBef>
          <a:spcPct val="20000"/>
        </a:spcBef>
        <a:spcAft>
          <a:spcPct val="0"/>
        </a:spcAft>
        <a:buChar char="»"/>
        <a:defRPr sz="1400">
          <a:solidFill>
            <a:srgbClr val="042D72"/>
          </a:solidFill>
          <a:latin typeface="Arial" panose="020B0604020202020204" pitchFamily="34" charset="0"/>
          <a:ea typeface="ＭＳ Ｐゴシック" charset="0"/>
          <a:cs typeface="Arial" panose="020B0604020202020204" pitchFamily="34" charset="0"/>
        </a:defRPr>
      </a:lvl5pPr>
      <a:lvl6pPr marL="2514600" indent="-228600" algn="l" rtl="0" eaLnBrk="1" fontAlgn="base" hangingPunct="1">
        <a:spcBef>
          <a:spcPct val="20000"/>
        </a:spcBef>
        <a:spcAft>
          <a:spcPct val="0"/>
        </a:spcAft>
        <a:buChar char="»"/>
        <a:defRPr sz="1400">
          <a:solidFill>
            <a:srgbClr val="333333"/>
          </a:solidFill>
          <a:latin typeface="+mn-lt"/>
        </a:defRPr>
      </a:lvl6pPr>
      <a:lvl7pPr marL="2971800" indent="-228600" algn="l" rtl="0" eaLnBrk="1" fontAlgn="base" hangingPunct="1">
        <a:spcBef>
          <a:spcPct val="20000"/>
        </a:spcBef>
        <a:spcAft>
          <a:spcPct val="0"/>
        </a:spcAft>
        <a:buChar char="»"/>
        <a:defRPr sz="1400">
          <a:solidFill>
            <a:srgbClr val="333333"/>
          </a:solidFill>
          <a:latin typeface="+mn-lt"/>
        </a:defRPr>
      </a:lvl7pPr>
      <a:lvl8pPr marL="3429000" indent="-228600" algn="l" rtl="0" eaLnBrk="1" fontAlgn="base" hangingPunct="1">
        <a:spcBef>
          <a:spcPct val="20000"/>
        </a:spcBef>
        <a:spcAft>
          <a:spcPct val="0"/>
        </a:spcAft>
        <a:buChar char="»"/>
        <a:defRPr sz="1400">
          <a:solidFill>
            <a:srgbClr val="333333"/>
          </a:solidFill>
          <a:latin typeface="+mn-lt"/>
        </a:defRPr>
      </a:lvl8pPr>
      <a:lvl9pPr marL="3886200" indent="-228600" algn="l" rtl="0" eaLnBrk="1" fontAlgn="base" hangingPunct="1">
        <a:spcBef>
          <a:spcPct val="20000"/>
        </a:spcBef>
        <a:spcAft>
          <a:spcPct val="0"/>
        </a:spcAft>
        <a:buChar char="»"/>
        <a:defRPr sz="1400">
          <a:solidFill>
            <a:srgbClr val="333333"/>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BD80-CB3D-437D-A57D-968B50863361}"/>
              </a:ext>
            </a:extLst>
          </p:cNvPr>
          <p:cNvSpPr>
            <a:spLocks noGrp="1"/>
          </p:cNvSpPr>
          <p:nvPr>
            <p:ph type="ctrTitle"/>
          </p:nvPr>
        </p:nvSpPr>
        <p:spPr>
          <a:xfrm>
            <a:off x="360911" y="1872814"/>
            <a:ext cx="7781225" cy="1015859"/>
          </a:xfrm>
        </p:spPr>
        <p:txBody>
          <a:bodyPr/>
          <a:lstStyle/>
          <a:p>
            <a:r>
              <a:rPr lang="en-US" dirty="0"/>
              <a:t>Monocular Depth Estimation from RGB Videos</a:t>
            </a:r>
            <a:endParaRPr lang="en-US" sz="1600" dirty="0"/>
          </a:p>
        </p:txBody>
      </p:sp>
      <p:sp>
        <p:nvSpPr>
          <p:cNvPr id="3" name="Subtitle 2">
            <a:extLst>
              <a:ext uri="{FF2B5EF4-FFF2-40B4-BE49-F238E27FC236}">
                <a16:creationId xmlns:a16="http://schemas.microsoft.com/office/drawing/2014/main" id="{90B87C74-057F-4FE7-BD20-A5347ABB3FEC}"/>
              </a:ext>
            </a:extLst>
          </p:cNvPr>
          <p:cNvSpPr>
            <a:spLocks noGrp="1"/>
          </p:cNvSpPr>
          <p:nvPr>
            <p:ph type="subTitle" idx="1"/>
          </p:nvPr>
        </p:nvSpPr>
        <p:spPr/>
        <p:txBody>
          <a:bodyPr/>
          <a:lstStyle/>
          <a:p>
            <a:r>
              <a:rPr lang="en-US" dirty="0"/>
              <a:t> EN.601.482/682 Deep Learning</a:t>
            </a:r>
          </a:p>
        </p:txBody>
      </p:sp>
      <p:sp>
        <p:nvSpPr>
          <p:cNvPr id="4" name="Text Placeholder 3">
            <a:extLst>
              <a:ext uri="{FF2B5EF4-FFF2-40B4-BE49-F238E27FC236}">
                <a16:creationId xmlns:a16="http://schemas.microsoft.com/office/drawing/2014/main" id="{684729C1-F373-4EC2-8D97-7B4ED55EC847}"/>
              </a:ext>
            </a:extLst>
          </p:cNvPr>
          <p:cNvSpPr>
            <a:spLocks noGrp="1"/>
          </p:cNvSpPr>
          <p:nvPr>
            <p:ph type="body" sz="quarter" idx="10"/>
          </p:nvPr>
        </p:nvSpPr>
        <p:spPr>
          <a:xfrm>
            <a:off x="360912" y="3260035"/>
            <a:ext cx="8126140" cy="1144988"/>
          </a:xfrm>
        </p:spPr>
        <p:txBody>
          <a:bodyPr anchor="t"/>
          <a:lstStyle/>
          <a:p>
            <a:r>
              <a:rPr lang="en-US" sz="1800" b="1" dirty="0">
                <a:effectLst/>
                <a:latin typeface="CMR12"/>
              </a:rPr>
              <a:t>Group 12</a:t>
            </a:r>
            <a:r>
              <a:rPr lang="en-US" sz="1800" dirty="0">
                <a:effectLst/>
                <a:latin typeface="CMR12"/>
              </a:rPr>
              <a:t>: Rishi More/rmore2, </a:t>
            </a:r>
            <a:r>
              <a:rPr lang="en-US" sz="1800" dirty="0" err="1">
                <a:effectLst/>
                <a:latin typeface="CMR12"/>
              </a:rPr>
              <a:t>Mingqi</a:t>
            </a:r>
            <a:r>
              <a:rPr lang="en-US" sz="1800" dirty="0">
                <a:effectLst/>
                <a:latin typeface="CMR12"/>
              </a:rPr>
              <a:t> Sheng/msheng4, Rahul </a:t>
            </a:r>
            <a:r>
              <a:rPr lang="en-US" sz="1800" dirty="0" err="1">
                <a:effectLst/>
                <a:latin typeface="CMR12"/>
              </a:rPr>
              <a:t>Chemitiganti</a:t>
            </a:r>
            <a:r>
              <a:rPr lang="en-US" sz="1800" dirty="0">
                <a:effectLst/>
                <a:latin typeface="CMR12"/>
              </a:rPr>
              <a:t>/rchemit1, Rohan Allen/rallen67 </a:t>
            </a:r>
            <a:endParaRPr lang="en-US" sz="1400" dirty="0"/>
          </a:p>
          <a:p>
            <a:endParaRPr lang="en-US" sz="1400" dirty="0">
              <a:solidFill>
                <a:schemeClr val="bg1">
                  <a:lumMod val="50000"/>
                </a:schemeClr>
              </a:solidFill>
            </a:endParaRPr>
          </a:p>
        </p:txBody>
      </p:sp>
    </p:spTree>
    <p:extLst>
      <p:ext uri="{BB962C8B-B14F-4D97-AF65-F5344CB8AC3E}">
        <p14:creationId xmlns:p14="http://schemas.microsoft.com/office/powerpoint/2010/main" val="1782231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9AF6-C5E2-9AA1-71EF-EF0299234CCD}"/>
              </a:ext>
            </a:extLst>
          </p:cNvPr>
          <p:cNvSpPr>
            <a:spLocks noGrp="1"/>
          </p:cNvSpPr>
          <p:nvPr>
            <p:ph type="title"/>
          </p:nvPr>
        </p:nvSpPr>
        <p:spPr/>
        <p:txBody>
          <a:bodyPr/>
          <a:lstStyle/>
          <a:p>
            <a:r>
              <a:rPr lang="en-US" dirty="0"/>
              <a:t>Seeing Is Believing!</a:t>
            </a:r>
          </a:p>
        </p:txBody>
      </p:sp>
      <p:sp>
        <p:nvSpPr>
          <p:cNvPr id="3" name="Content Placeholder 2">
            <a:extLst>
              <a:ext uri="{FF2B5EF4-FFF2-40B4-BE49-F238E27FC236}">
                <a16:creationId xmlns:a16="http://schemas.microsoft.com/office/drawing/2014/main" id="{A79E6F2E-E131-DA24-C158-2FF1CD0C5596}"/>
              </a:ext>
            </a:extLst>
          </p:cNvPr>
          <p:cNvSpPr>
            <a:spLocks noGrp="1"/>
          </p:cNvSpPr>
          <p:nvPr>
            <p:ph idx="1"/>
          </p:nvPr>
        </p:nvSpPr>
        <p:spPr/>
        <p:txBody>
          <a:bodyPr/>
          <a:lstStyle/>
          <a:p>
            <a:r>
              <a:rPr lang="en-US" dirty="0"/>
              <a:t>Results</a:t>
            </a:r>
          </a:p>
        </p:txBody>
      </p:sp>
      <p:pic>
        <p:nvPicPr>
          <p:cNvPr id="4" name="Picture 3">
            <a:extLst>
              <a:ext uri="{FF2B5EF4-FFF2-40B4-BE49-F238E27FC236}">
                <a16:creationId xmlns:a16="http://schemas.microsoft.com/office/drawing/2014/main" id="{86C07AA5-4F85-2ED0-1B0C-B41F4DC59527}"/>
              </a:ext>
            </a:extLst>
          </p:cNvPr>
          <p:cNvPicPr>
            <a:picLocks noChangeAspect="1"/>
          </p:cNvPicPr>
          <p:nvPr/>
        </p:nvPicPr>
        <p:blipFill>
          <a:blip r:embed="rId2"/>
          <a:stretch>
            <a:fillRect/>
          </a:stretch>
        </p:blipFill>
        <p:spPr>
          <a:xfrm>
            <a:off x="685800" y="1720356"/>
            <a:ext cx="7772400" cy="1702787"/>
          </a:xfrm>
          <a:prstGeom prst="rect">
            <a:avLst/>
          </a:prstGeom>
        </p:spPr>
      </p:pic>
    </p:spTree>
    <p:extLst>
      <p:ext uri="{BB962C8B-B14F-4D97-AF65-F5344CB8AC3E}">
        <p14:creationId xmlns:p14="http://schemas.microsoft.com/office/powerpoint/2010/main" val="510224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9AF6-C5E2-9AA1-71EF-EF0299234CCD}"/>
              </a:ext>
            </a:extLst>
          </p:cNvPr>
          <p:cNvSpPr>
            <a:spLocks noGrp="1"/>
          </p:cNvSpPr>
          <p:nvPr>
            <p:ph type="title"/>
          </p:nvPr>
        </p:nvSpPr>
        <p:spPr/>
        <p:txBody>
          <a:bodyPr/>
          <a:lstStyle/>
          <a:p>
            <a:r>
              <a:rPr lang="en-US" dirty="0"/>
              <a:t>Seeing Is Believing!</a:t>
            </a:r>
          </a:p>
        </p:txBody>
      </p:sp>
      <p:sp>
        <p:nvSpPr>
          <p:cNvPr id="3" name="Content Placeholder 2">
            <a:extLst>
              <a:ext uri="{FF2B5EF4-FFF2-40B4-BE49-F238E27FC236}">
                <a16:creationId xmlns:a16="http://schemas.microsoft.com/office/drawing/2014/main" id="{A79E6F2E-E131-DA24-C158-2FF1CD0C5596}"/>
              </a:ext>
            </a:extLst>
          </p:cNvPr>
          <p:cNvSpPr>
            <a:spLocks noGrp="1"/>
          </p:cNvSpPr>
          <p:nvPr>
            <p:ph idx="1"/>
          </p:nvPr>
        </p:nvSpPr>
        <p:spPr/>
        <p:txBody>
          <a:bodyPr/>
          <a:lstStyle/>
          <a:p>
            <a:r>
              <a:rPr lang="en-US" dirty="0"/>
              <a:t>Results</a:t>
            </a:r>
          </a:p>
        </p:txBody>
      </p:sp>
      <p:pic>
        <p:nvPicPr>
          <p:cNvPr id="4" name="Picture 3">
            <a:extLst>
              <a:ext uri="{FF2B5EF4-FFF2-40B4-BE49-F238E27FC236}">
                <a16:creationId xmlns:a16="http://schemas.microsoft.com/office/drawing/2014/main" id="{86C07AA5-4F85-2ED0-1B0C-B41F4DC59527}"/>
              </a:ext>
            </a:extLst>
          </p:cNvPr>
          <p:cNvPicPr>
            <a:picLocks noChangeAspect="1"/>
          </p:cNvPicPr>
          <p:nvPr/>
        </p:nvPicPr>
        <p:blipFill>
          <a:blip r:embed="rId2"/>
          <a:stretch>
            <a:fillRect/>
          </a:stretch>
        </p:blipFill>
        <p:spPr>
          <a:xfrm>
            <a:off x="685800" y="1720356"/>
            <a:ext cx="7772400" cy="1702787"/>
          </a:xfrm>
          <a:prstGeom prst="rect">
            <a:avLst/>
          </a:prstGeom>
        </p:spPr>
      </p:pic>
      <p:pic>
        <p:nvPicPr>
          <p:cNvPr id="5" name="Picture 4">
            <a:extLst>
              <a:ext uri="{FF2B5EF4-FFF2-40B4-BE49-F238E27FC236}">
                <a16:creationId xmlns:a16="http://schemas.microsoft.com/office/drawing/2014/main" id="{6503D3F2-3D23-2608-32C0-3418B72AC127}"/>
              </a:ext>
            </a:extLst>
          </p:cNvPr>
          <p:cNvPicPr>
            <a:picLocks noChangeAspect="1"/>
          </p:cNvPicPr>
          <p:nvPr/>
        </p:nvPicPr>
        <p:blipFill>
          <a:blip r:embed="rId3"/>
          <a:stretch>
            <a:fillRect/>
          </a:stretch>
        </p:blipFill>
        <p:spPr>
          <a:xfrm>
            <a:off x="685800" y="1704940"/>
            <a:ext cx="7772400" cy="1733620"/>
          </a:xfrm>
          <a:prstGeom prst="rect">
            <a:avLst/>
          </a:prstGeom>
        </p:spPr>
      </p:pic>
    </p:spTree>
    <p:extLst>
      <p:ext uri="{BB962C8B-B14F-4D97-AF65-F5344CB8AC3E}">
        <p14:creationId xmlns:p14="http://schemas.microsoft.com/office/powerpoint/2010/main" val="721765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0B40-6141-75E3-D38C-D2321BD358CB}"/>
              </a:ext>
            </a:extLst>
          </p:cNvPr>
          <p:cNvSpPr>
            <a:spLocks noGrp="1"/>
          </p:cNvSpPr>
          <p:nvPr>
            <p:ph type="title"/>
          </p:nvPr>
        </p:nvSpPr>
        <p:spPr/>
        <p:txBody>
          <a:bodyPr/>
          <a:lstStyle/>
          <a:p>
            <a:r>
              <a:rPr lang="en-US" dirty="0">
                <a:latin typeface="Arial"/>
                <a:ea typeface="ＭＳ Ｐゴシック"/>
                <a:cs typeface="Arial"/>
              </a:rPr>
              <a:t>Loss Graphs</a:t>
            </a:r>
          </a:p>
        </p:txBody>
      </p:sp>
      <p:pic>
        <p:nvPicPr>
          <p:cNvPr id="4" name="Content Placeholder 3">
            <a:extLst>
              <a:ext uri="{FF2B5EF4-FFF2-40B4-BE49-F238E27FC236}">
                <a16:creationId xmlns:a16="http://schemas.microsoft.com/office/drawing/2014/main" id="{026D98E7-ED88-8E79-AEE5-82756E5C2F3C}"/>
              </a:ext>
            </a:extLst>
          </p:cNvPr>
          <p:cNvPicPr>
            <a:picLocks noGrp="1" noChangeAspect="1"/>
          </p:cNvPicPr>
          <p:nvPr>
            <p:ph idx="1"/>
          </p:nvPr>
        </p:nvPicPr>
        <p:blipFill>
          <a:blip r:embed="rId2"/>
          <a:stretch>
            <a:fillRect/>
          </a:stretch>
        </p:blipFill>
        <p:spPr>
          <a:xfrm>
            <a:off x="2380456" y="981075"/>
            <a:ext cx="4381500" cy="3467100"/>
          </a:xfrm>
          <a:prstGeom prst="rect">
            <a:avLst/>
          </a:prstGeom>
        </p:spPr>
      </p:pic>
    </p:spTree>
    <p:extLst>
      <p:ext uri="{BB962C8B-B14F-4D97-AF65-F5344CB8AC3E}">
        <p14:creationId xmlns:p14="http://schemas.microsoft.com/office/powerpoint/2010/main" val="271760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00B40-6141-75E3-D38C-D2321BD358CB}"/>
              </a:ext>
            </a:extLst>
          </p:cNvPr>
          <p:cNvSpPr>
            <a:spLocks noGrp="1"/>
          </p:cNvSpPr>
          <p:nvPr>
            <p:ph type="title"/>
          </p:nvPr>
        </p:nvSpPr>
        <p:spPr/>
        <p:txBody>
          <a:bodyPr/>
          <a:lstStyle/>
          <a:p>
            <a:r>
              <a:rPr lang="en-US" dirty="0">
                <a:latin typeface="Arial"/>
                <a:ea typeface="ＭＳ Ｐゴシック"/>
                <a:cs typeface="Arial"/>
              </a:rPr>
              <a:t>Loss Graphs</a:t>
            </a:r>
          </a:p>
        </p:txBody>
      </p:sp>
      <p:sp>
        <p:nvSpPr>
          <p:cNvPr id="3" name="Content Placeholder 2">
            <a:extLst>
              <a:ext uri="{FF2B5EF4-FFF2-40B4-BE49-F238E27FC236}">
                <a16:creationId xmlns:a16="http://schemas.microsoft.com/office/drawing/2014/main" id="{19CEDFD0-430F-036E-CF27-B1938D15E264}"/>
              </a:ext>
            </a:extLst>
          </p:cNvPr>
          <p:cNvSpPr>
            <a:spLocks noGrp="1"/>
          </p:cNvSpPr>
          <p:nvPr>
            <p:ph idx="1"/>
          </p:nvPr>
        </p:nvSpPr>
        <p:spPr/>
        <p:txBody>
          <a:bodyPr/>
          <a:lstStyle/>
          <a:p>
            <a:pPr marL="0" indent="0">
              <a:buNone/>
            </a:pPr>
            <a:endParaRPr lang="en-US" dirty="0"/>
          </a:p>
        </p:txBody>
      </p:sp>
      <p:pic>
        <p:nvPicPr>
          <p:cNvPr id="6" name="Picture 5">
            <a:extLst>
              <a:ext uri="{FF2B5EF4-FFF2-40B4-BE49-F238E27FC236}">
                <a16:creationId xmlns:a16="http://schemas.microsoft.com/office/drawing/2014/main" id="{AB284804-D1A8-20D6-AE23-E707F7C3AECD}"/>
              </a:ext>
            </a:extLst>
          </p:cNvPr>
          <p:cNvPicPr>
            <a:picLocks noChangeAspect="1"/>
          </p:cNvPicPr>
          <p:nvPr/>
        </p:nvPicPr>
        <p:blipFill>
          <a:blip r:embed="rId2"/>
          <a:stretch>
            <a:fillRect/>
          </a:stretch>
        </p:blipFill>
        <p:spPr>
          <a:xfrm>
            <a:off x="2324100" y="838200"/>
            <a:ext cx="4495800" cy="3467100"/>
          </a:xfrm>
          <a:prstGeom prst="rect">
            <a:avLst/>
          </a:prstGeom>
        </p:spPr>
      </p:pic>
    </p:spTree>
    <p:extLst>
      <p:ext uri="{BB962C8B-B14F-4D97-AF65-F5344CB8AC3E}">
        <p14:creationId xmlns:p14="http://schemas.microsoft.com/office/powerpoint/2010/main" val="2467399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F6F5-8447-A857-AE82-6DB0D849937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346ECDA-567B-2EC8-78B2-7F2A823205D5}"/>
              </a:ext>
            </a:extLst>
          </p:cNvPr>
          <p:cNvSpPr>
            <a:spLocks noGrp="1"/>
          </p:cNvSpPr>
          <p:nvPr>
            <p:ph idx="1"/>
          </p:nvPr>
        </p:nvSpPr>
        <p:spPr/>
        <p:txBody>
          <a:bodyPr/>
          <a:lstStyle/>
          <a:p>
            <a:pPr>
              <a:buFont typeface="Arial" panose="020B0604020202020204" pitchFamily="34" charset="0"/>
              <a:buChar char="•"/>
            </a:pPr>
            <a:endParaRPr lang="en-US" dirty="0"/>
          </a:p>
          <a:p>
            <a:pPr>
              <a:buFont typeface="Arial" panose="020B0604020202020204" pitchFamily="34" charset="0"/>
              <a:buChar char="•"/>
            </a:pPr>
            <a:r>
              <a:rPr lang="en-US" b="1" dirty="0">
                <a:latin typeface="Arial"/>
                <a:ea typeface="ＭＳ Ｐゴシック"/>
                <a:cs typeface="Arial"/>
              </a:rPr>
              <a:t>Developed a Robust Depth Estimation Model:</a:t>
            </a:r>
            <a:r>
              <a:rPr lang="en-US" dirty="0">
                <a:latin typeface="Arial"/>
                <a:ea typeface="ＭＳ Ｐゴシック"/>
                <a:cs typeface="Arial"/>
              </a:rPr>
              <a:t> Utilized self-supervised learning to overcome limitations of diverse datasets.</a:t>
            </a:r>
          </a:p>
          <a:p>
            <a:pPr>
              <a:buFont typeface="Arial" panose="020B0604020202020204" pitchFamily="34" charset="0"/>
              <a:buChar char="•"/>
            </a:pPr>
            <a:r>
              <a:rPr lang="en-US" b="1" dirty="0">
                <a:latin typeface="Arial"/>
                <a:ea typeface="ＭＳ Ｐゴシック"/>
                <a:cs typeface="Arial"/>
              </a:rPr>
              <a:t>Enhanced Efficiency:</a:t>
            </a:r>
            <a:r>
              <a:rPr lang="en-US" dirty="0">
                <a:latin typeface="Arial"/>
                <a:ea typeface="ＭＳ Ｐゴシック"/>
                <a:cs typeface="Arial"/>
              </a:rPr>
              <a:t> Achieved reliable performance with minimal reliance on labeled data.</a:t>
            </a:r>
          </a:p>
          <a:p>
            <a:pPr>
              <a:buFont typeface="Arial" panose="020B0604020202020204" pitchFamily="34" charset="0"/>
              <a:buChar char="•"/>
            </a:pPr>
            <a:r>
              <a:rPr lang="en-US" b="1" dirty="0">
                <a:latin typeface="Arial"/>
                <a:ea typeface="ＭＳ Ｐゴシック"/>
                <a:cs typeface="Arial"/>
              </a:rPr>
              <a:t>Real-World Applicability:</a:t>
            </a:r>
            <a:r>
              <a:rPr lang="en-US" dirty="0">
                <a:latin typeface="Arial"/>
                <a:ea typeface="ＭＳ Ｐゴシック"/>
                <a:cs typeface="Arial"/>
              </a:rPr>
              <a:t> Delivered a framework optimized for real-time use in dynamic environments.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365748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F395-3956-B976-1252-BFB171E989DD}"/>
              </a:ext>
            </a:extLst>
          </p:cNvPr>
          <p:cNvSpPr>
            <a:spLocks noGrp="1"/>
          </p:cNvSpPr>
          <p:nvPr>
            <p:ph type="title"/>
          </p:nvPr>
        </p:nvSpPr>
        <p:spPr>
          <a:xfrm>
            <a:off x="358776" y="171450"/>
            <a:ext cx="8404225" cy="457200"/>
          </a:xfrm>
        </p:spPr>
        <p:txBody>
          <a:bodyPr wrap="square" anchor="ctr">
            <a:normAutofit/>
          </a:bodyPr>
          <a:lstStyle/>
          <a:p>
            <a:r>
              <a:rPr lang="en-US" dirty="0"/>
              <a:t>When Depth Gets Messy</a:t>
            </a:r>
          </a:p>
        </p:txBody>
      </p:sp>
      <p:sp>
        <p:nvSpPr>
          <p:cNvPr id="3" name="Content Placeholder 2">
            <a:extLst>
              <a:ext uri="{FF2B5EF4-FFF2-40B4-BE49-F238E27FC236}">
                <a16:creationId xmlns:a16="http://schemas.microsoft.com/office/drawing/2014/main" id="{717F5946-DE61-D79B-D972-1EE1B87D2022}"/>
              </a:ext>
            </a:extLst>
          </p:cNvPr>
          <p:cNvSpPr>
            <a:spLocks noGrp="1"/>
          </p:cNvSpPr>
          <p:nvPr>
            <p:ph idx="1"/>
          </p:nvPr>
        </p:nvSpPr>
        <p:spPr>
          <a:xfrm>
            <a:off x="358776" y="800100"/>
            <a:ext cx="4117181" cy="3829050"/>
          </a:xfrm>
        </p:spPr>
        <p:txBody>
          <a:bodyPr wrap="square" anchor="t">
            <a:normAutofit/>
          </a:bodyPr>
          <a:lstStyle/>
          <a:p>
            <a:pPr>
              <a:buFont typeface="Arial" panose="020B0604020202020204" pitchFamily="34" charset="0"/>
              <a:buChar char="•"/>
            </a:pPr>
            <a:r>
              <a:rPr lang="en-US" b="1" dirty="0"/>
              <a:t>Occlusions</a:t>
            </a:r>
            <a:r>
              <a:rPr lang="en-US" dirty="0"/>
              <a:t>: Objects in consecutive frames may obscure parts of the scene, disrupting temporal coherence.</a:t>
            </a:r>
          </a:p>
          <a:p>
            <a:pPr>
              <a:buFont typeface="Arial" panose="020B0604020202020204" pitchFamily="34" charset="0"/>
              <a:buChar char="•"/>
            </a:pPr>
            <a:r>
              <a:rPr lang="en-US" b="1" dirty="0"/>
              <a:t>Dynamic Objects</a:t>
            </a:r>
            <a:r>
              <a:rPr lang="en-US" dirty="0"/>
              <a:t>: Moving objects (e.g., cars, pedestrians) may introduce inconsistencies between frames.</a:t>
            </a:r>
          </a:p>
          <a:p>
            <a:pPr>
              <a:buFont typeface="Arial" panose="020B0604020202020204" pitchFamily="34" charset="0"/>
              <a:buChar char="•"/>
            </a:pPr>
            <a:r>
              <a:rPr lang="en-US" b="1" dirty="0"/>
              <a:t>Lighting Variations</a:t>
            </a:r>
            <a:r>
              <a:rPr lang="en-US" dirty="0"/>
              <a:t>: Sudden changes in illumination between frames can affect photometric loss.</a:t>
            </a:r>
          </a:p>
          <a:p>
            <a:endParaRPr lang="en-US" dirty="0"/>
          </a:p>
        </p:txBody>
      </p:sp>
      <p:pic>
        <p:nvPicPr>
          <p:cNvPr id="5" name="Picture 2" descr="A humorous scene of a scuba diver misjudging the depth and ending up hilariously far from the seabed, surrounded by a comically exaggerated underwater world with fish laughing at them. The diver's face is visible through the mask, expressing confusion and embarrassment. The text overlay at the top reads, 'When you guess the depth, but it’s wrong.'">
            <a:extLst>
              <a:ext uri="{FF2B5EF4-FFF2-40B4-BE49-F238E27FC236}">
                <a16:creationId xmlns:a16="http://schemas.microsoft.com/office/drawing/2014/main" id="{21E811B8-E643-C0E9-5724-79FA9A933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6673" y="629990"/>
            <a:ext cx="3184989" cy="391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2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2A87C-783A-72B2-E12D-89CEE09E75F3}"/>
              </a:ext>
            </a:extLst>
          </p:cNvPr>
          <p:cNvSpPr>
            <a:spLocks noGrp="1"/>
          </p:cNvSpPr>
          <p:nvPr>
            <p:ph type="title"/>
          </p:nvPr>
        </p:nvSpPr>
        <p:spPr>
          <a:xfrm>
            <a:off x="358776" y="171450"/>
            <a:ext cx="8404225" cy="457200"/>
          </a:xfrm>
        </p:spPr>
        <p:txBody>
          <a:bodyPr wrap="square" anchor="ctr">
            <a:normAutofit/>
          </a:bodyPr>
          <a:lstStyle/>
          <a:p>
            <a:r>
              <a:rPr lang="en-US" dirty="0"/>
              <a:t>Where Depth Finds Purpose</a:t>
            </a:r>
          </a:p>
        </p:txBody>
      </p:sp>
      <p:sp>
        <p:nvSpPr>
          <p:cNvPr id="3" name="Content Placeholder 2">
            <a:extLst>
              <a:ext uri="{FF2B5EF4-FFF2-40B4-BE49-F238E27FC236}">
                <a16:creationId xmlns:a16="http://schemas.microsoft.com/office/drawing/2014/main" id="{E069C83F-1C30-9FF2-7EC8-CC12CF578E03}"/>
              </a:ext>
            </a:extLst>
          </p:cNvPr>
          <p:cNvSpPr>
            <a:spLocks noGrp="1"/>
          </p:cNvSpPr>
          <p:nvPr>
            <p:ph idx="1"/>
          </p:nvPr>
        </p:nvSpPr>
        <p:spPr>
          <a:xfrm>
            <a:off x="358776" y="800100"/>
            <a:ext cx="4117181" cy="3829050"/>
          </a:xfrm>
        </p:spPr>
        <p:txBody>
          <a:bodyPr wrap="square" anchor="t">
            <a:normAutofit/>
          </a:bodyPr>
          <a:lstStyle/>
          <a:p>
            <a:pPr>
              <a:buFont typeface="Arial" panose="020B0604020202020204" pitchFamily="34" charset="0"/>
              <a:buChar char="•"/>
            </a:pPr>
            <a:r>
              <a:rPr lang="en-US" b="1" dirty="0"/>
              <a:t>Real-Time Applications</a:t>
            </a:r>
            <a:r>
              <a:rPr lang="en-US" dirty="0"/>
              <a:t>:</a:t>
            </a:r>
          </a:p>
          <a:p>
            <a:pPr marL="0" indent="0">
              <a:buNone/>
            </a:pPr>
            <a:endParaRPr lang="en-US" dirty="0"/>
          </a:p>
          <a:p>
            <a:pPr>
              <a:buFont typeface="Arial" panose="020B0604020202020204" pitchFamily="34" charset="0"/>
              <a:buChar char="•"/>
            </a:pPr>
            <a:r>
              <a:rPr lang="en-US" dirty="0"/>
              <a:t>Self-driving cars.</a:t>
            </a:r>
          </a:p>
          <a:p>
            <a:pPr>
              <a:buFont typeface="Arial" panose="020B0604020202020204" pitchFamily="34" charset="0"/>
              <a:buChar char="•"/>
            </a:pPr>
            <a:r>
              <a:rPr lang="en-US" dirty="0"/>
              <a:t>Robotics navigation.</a:t>
            </a:r>
          </a:p>
          <a:p>
            <a:pPr>
              <a:buFont typeface="Arial" panose="020B0604020202020204" pitchFamily="34" charset="0"/>
              <a:buChar char="•"/>
            </a:pPr>
            <a:r>
              <a:rPr lang="en-US" dirty="0"/>
              <a:t>Augmented Reality.</a:t>
            </a:r>
          </a:p>
          <a:p>
            <a:endParaRPr lang="en-US" dirty="0"/>
          </a:p>
        </p:txBody>
      </p:sp>
      <p:pic>
        <p:nvPicPr>
          <p:cNvPr id="8196" name="Picture 4" descr="Just got a self driving car! : r/memes">
            <a:extLst>
              <a:ext uri="{FF2B5EF4-FFF2-40B4-BE49-F238E27FC236}">
                <a16:creationId xmlns:a16="http://schemas.microsoft.com/office/drawing/2014/main" id="{E733DE3F-6153-2AE9-14EC-F1B742AA5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5054" b="-2"/>
          <a:stretch/>
        </p:blipFill>
        <p:spPr bwMode="auto">
          <a:xfrm>
            <a:off x="4666457" y="800100"/>
            <a:ext cx="4117181" cy="3829050"/>
          </a:xfrm>
          <a:prstGeom prst="rect">
            <a:avLst/>
          </a:prstGeom>
          <a:solidFill>
            <a:srgbClr val="FFFFFF"/>
          </a:solidFill>
          <a:ln>
            <a:noFill/>
          </a:ln>
        </p:spPr>
      </p:pic>
    </p:spTree>
    <p:extLst>
      <p:ext uri="{BB962C8B-B14F-4D97-AF65-F5344CB8AC3E}">
        <p14:creationId xmlns:p14="http://schemas.microsoft.com/office/powerpoint/2010/main" val="970452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8691A-A029-EEB5-89E6-CCAFE078AA96}"/>
              </a:ext>
            </a:extLst>
          </p:cNvPr>
          <p:cNvSpPr>
            <a:spLocks noGrp="1"/>
          </p:cNvSpPr>
          <p:nvPr>
            <p:ph type="title"/>
          </p:nvPr>
        </p:nvSpPr>
        <p:spPr/>
        <p:txBody>
          <a:bodyPr/>
          <a:lstStyle/>
          <a:p>
            <a:r>
              <a:rPr lang="en-US" dirty="0"/>
              <a:t>Next Steps: Depth Dive!</a:t>
            </a:r>
          </a:p>
        </p:txBody>
      </p:sp>
      <p:sp>
        <p:nvSpPr>
          <p:cNvPr id="3" name="Content Placeholder 2">
            <a:extLst>
              <a:ext uri="{FF2B5EF4-FFF2-40B4-BE49-F238E27FC236}">
                <a16:creationId xmlns:a16="http://schemas.microsoft.com/office/drawing/2014/main" id="{580C8144-C7D4-7596-F4F0-6E6AD101CE60}"/>
              </a:ext>
            </a:extLst>
          </p:cNvPr>
          <p:cNvSpPr>
            <a:spLocks noGrp="1"/>
          </p:cNvSpPr>
          <p:nvPr>
            <p:ph idx="1"/>
          </p:nvPr>
        </p:nvSpPr>
        <p:spPr/>
        <p:txBody>
          <a:bodyPr/>
          <a:lstStyle/>
          <a:p>
            <a:endParaRPr lang="en-US" dirty="0"/>
          </a:p>
          <a:p>
            <a:r>
              <a:rPr lang="en-US" dirty="0"/>
              <a:t>Enhance temporal modeling.</a:t>
            </a:r>
          </a:p>
          <a:p>
            <a:r>
              <a:rPr lang="en-US" dirty="0"/>
              <a:t>Explore diverse datasets for generalization.</a:t>
            </a:r>
          </a:p>
          <a:p>
            <a:r>
              <a:rPr lang="en-US" dirty="0"/>
              <a:t>Apply advanced augmentations like random lighting changes, Gaussian noise, and affine transformations to simulate real-world scenarios.</a:t>
            </a:r>
          </a:p>
          <a:p>
            <a:endParaRPr lang="en-US" dirty="0"/>
          </a:p>
        </p:txBody>
      </p:sp>
    </p:spTree>
    <p:extLst>
      <p:ext uri="{BB962C8B-B14F-4D97-AF65-F5344CB8AC3E}">
        <p14:creationId xmlns:p14="http://schemas.microsoft.com/office/powerpoint/2010/main" val="311340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1D9-8284-94A2-0F29-46D554326F1A}"/>
              </a:ext>
            </a:extLst>
          </p:cNvPr>
          <p:cNvSpPr>
            <a:spLocks noGrp="1"/>
          </p:cNvSpPr>
          <p:nvPr>
            <p:ph type="title"/>
          </p:nvPr>
        </p:nvSpPr>
        <p:spPr/>
        <p:txBody>
          <a:bodyPr/>
          <a:lstStyle/>
          <a:p>
            <a:r>
              <a:rPr lang="en-US" dirty="0"/>
              <a:t>Thanks for Diving Deep with Us!</a:t>
            </a:r>
          </a:p>
        </p:txBody>
      </p:sp>
      <p:pic>
        <p:nvPicPr>
          <p:cNvPr id="5122" name="Picture 2" descr="Funny End of Presentation ANY QUESTIONS? Meme Generator at ...">
            <a:extLst>
              <a:ext uri="{FF2B5EF4-FFF2-40B4-BE49-F238E27FC236}">
                <a16:creationId xmlns:a16="http://schemas.microsoft.com/office/drawing/2014/main" id="{F1881C27-DF1A-EF0A-A318-310346E2B5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6681" y="800100"/>
            <a:ext cx="382905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90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46D7-9661-0A68-0428-BF1044447066}"/>
              </a:ext>
            </a:extLst>
          </p:cNvPr>
          <p:cNvSpPr>
            <a:spLocks noGrp="1"/>
          </p:cNvSpPr>
          <p:nvPr>
            <p:ph type="title"/>
          </p:nvPr>
        </p:nvSpPr>
        <p:spPr/>
        <p:txBody>
          <a:bodyPr/>
          <a:lstStyle/>
          <a:p>
            <a:endParaRPr lang="en-US" dirty="0"/>
          </a:p>
        </p:txBody>
      </p:sp>
      <p:pic>
        <p:nvPicPr>
          <p:cNvPr id="6146" name="Picture 2" descr="guy slapping with flip flops Memes &amp; GIFs - Imgflip">
            <a:extLst>
              <a:ext uri="{FF2B5EF4-FFF2-40B4-BE49-F238E27FC236}">
                <a16:creationId xmlns:a16="http://schemas.microsoft.com/office/drawing/2014/main" id="{F1A4B293-D533-9853-2400-24CC4B4DE5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3875" y="800100"/>
            <a:ext cx="2874662"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044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C335-20B0-4D6C-9C21-9F0EE3801FF5}"/>
              </a:ext>
            </a:extLst>
          </p:cNvPr>
          <p:cNvSpPr>
            <a:spLocks noGrp="1"/>
          </p:cNvSpPr>
          <p:nvPr>
            <p:ph type="title"/>
          </p:nvPr>
        </p:nvSpPr>
        <p:spPr/>
        <p:txBody>
          <a:bodyPr/>
          <a:lstStyle/>
          <a:p>
            <a:r>
              <a:rPr lang="en-US" dirty="0"/>
              <a:t>Why See in 2D When You Can Dive Into 3D?</a:t>
            </a:r>
          </a:p>
        </p:txBody>
      </p:sp>
      <p:sp>
        <p:nvSpPr>
          <p:cNvPr id="3" name="Content Placeholder 2">
            <a:extLst>
              <a:ext uri="{FF2B5EF4-FFF2-40B4-BE49-F238E27FC236}">
                <a16:creationId xmlns:a16="http://schemas.microsoft.com/office/drawing/2014/main" id="{7597DE33-9AFD-444E-B65B-CBF97E257E25}"/>
              </a:ext>
            </a:extLst>
          </p:cNvPr>
          <p:cNvSpPr>
            <a:spLocks noGrp="1"/>
          </p:cNvSpPr>
          <p:nvPr>
            <p:ph idx="1"/>
          </p:nvPr>
        </p:nvSpPr>
        <p:spPr/>
        <p:txBody>
          <a:bodyPr/>
          <a:lstStyle/>
          <a:p>
            <a:endParaRPr lang="en-US" b="1" dirty="0"/>
          </a:p>
          <a:p>
            <a:endParaRPr lang="en-US" b="1" dirty="0"/>
          </a:p>
          <a:p>
            <a:r>
              <a:rPr lang="en-US" b="1" dirty="0"/>
              <a:t>Key Idea</a:t>
            </a:r>
            <a:r>
              <a:rPr lang="en-US" dirty="0"/>
              <a:t>: Predict depth from a single RGB camera view</a:t>
            </a:r>
          </a:p>
          <a:p>
            <a:endParaRPr lang="en-US" dirty="0"/>
          </a:p>
          <a:p>
            <a:endParaRPr lang="en-US" dirty="0"/>
          </a:p>
          <a:p>
            <a:r>
              <a:rPr lang="en-US" b="1" dirty="0">
                <a:latin typeface="Arial"/>
                <a:ea typeface="ＭＳ Ｐゴシック"/>
                <a:cs typeface="Arial"/>
              </a:rPr>
              <a:t>Challenges</a:t>
            </a:r>
            <a:r>
              <a:rPr lang="en-US" dirty="0">
                <a:latin typeface="Arial"/>
                <a:ea typeface="ＭＳ Ｐゴシック"/>
                <a:cs typeface="Arial"/>
              </a:rPr>
              <a:t>: Limited diversity in opensource datasets,</a:t>
            </a:r>
            <a:br>
              <a:rPr lang="en-US" dirty="0">
                <a:latin typeface="Arial"/>
                <a:ea typeface="ＭＳ Ｐゴシック"/>
                <a:cs typeface="Arial"/>
              </a:rPr>
            </a:br>
            <a:r>
              <a:rPr lang="en-US" dirty="0">
                <a:latin typeface="Arial"/>
                <a:ea typeface="ＭＳ Ｐゴシック"/>
                <a:cs typeface="Arial"/>
              </a:rPr>
              <a:t>             Ambiguity, lighting variations, and occlusions</a:t>
            </a:r>
            <a:endParaRPr lang="en-US" dirty="0"/>
          </a:p>
        </p:txBody>
      </p:sp>
      <p:pic>
        <p:nvPicPr>
          <p:cNvPr id="1028" name="Picture 4" descr="Poor Depth Perception - Imgflip">
            <a:extLst>
              <a:ext uri="{FF2B5EF4-FFF2-40B4-BE49-F238E27FC236}">
                <a16:creationId xmlns:a16="http://schemas.microsoft.com/office/drawing/2014/main" id="{F80CCC15-2271-9F5D-8549-F93398CB0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484" y="2574961"/>
            <a:ext cx="1875348" cy="1900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507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C335-20B0-4D6C-9C21-9F0EE3801FF5}"/>
              </a:ext>
            </a:extLst>
          </p:cNvPr>
          <p:cNvSpPr>
            <a:spLocks noGrp="1"/>
          </p:cNvSpPr>
          <p:nvPr>
            <p:ph type="title"/>
          </p:nvPr>
        </p:nvSpPr>
        <p:spPr>
          <a:xfrm>
            <a:off x="358776" y="171450"/>
            <a:ext cx="8404225" cy="457200"/>
          </a:xfrm>
        </p:spPr>
        <p:txBody>
          <a:bodyPr wrap="square" anchor="ctr">
            <a:normAutofit/>
          </a:bodyPr>
          <a:lstStyle/>
          <a:p>
            <a:r>
              <a:rPr lang="en-US" dirty="0"/>
              <a:t>Goals: Decode the Depth!</a:t>
            </a:r>
          </a:p>
        </p:txBody>
      </p:sp>
      <p:sp>
        <p:nvSpPr>
          <p:cNvPr id="3" name="Content Placeholder 2">
            <a:extLst>
              <a:ext uri="{FF2B5EF4-FFF2-40B4-BE49-F238E27FC236}">
                <a16:creationId xmlns:a16="http://schemas.microsoft.com/office/drawing/2014/main" id="{7597DE33-9AFD-444E-B65B-CBF97E257E25}"/>
              </a:ext>
            </a:extLst>
          </p:cNvPr>
          <p:cNvSpPr>
            <a:spLocks noGrp="1"/>
          </p:cNvSpPr>
          <p:nvPr>
            <p:ph idx="1"/>
          </p:nvPr>
        </p:nvSpPr>
        <p:spPr>
          <a:xfrm>
            <a:off x="358776" y="800100"/>
            <a:ext cx="5764054" cy="3829050"/>
          </a:xfrm>
        </p:spPr>
        <p:txBody>
          <a:bodyPr wrap="square" anchor="t">
            <a:normAutofit/>
          </a:bodyPr>
          <a:lstStyle/>
          <a:p>
            <a:pPr marL="0" indent="0">
              <a:buNone/>
            </a:pPr>
            <a:endParaRPr lang="en-US" b="1" dirty="0"/>
          </a:p>
          <a:p>
            <a:r>
              <a:rPr lang="en-US" b="1">
                <a:latin typeface="Arial"/>
                <a:ea typeface="ＭＳ Ｐゴシック"/>
                <a:cs typeface="Arial"/>
              </a:rPr>
              <a:t>Design a Self-Supervised Framework:</a:t>
            </a:r>
            <a:r>
              <a:rPr lang="en-US">
                <a:latin typeface="Arial"/>
                <a:ea typeface="ＭＳ Ｐゴシック"/>
                <a:cs typeface="Arial"/>
              </a:rPr>
              <a:t> Leverage temporal coherence for object segmentation as a surrogate task.</a:t>
            </a:r>
          </a:p>
          <a:p>
            <a:r>
              <a:rPr lang="en-US" b="1" dirty="0">
                <a:latin typeface="Arial"/>
                <a:ea typeface="ＭＳ Ｐゴシック"/>
                <a:cs typeface="Arial"/>
              </a:rPr>
              <a:t>Fine-Tune with Supervised Learning:</a:t>
            </a:r>
            <a:r>
              <a:rPr lang="en-US" dirty="0">
                <a:latin typeface="Arial"/>
                <a:ea typeface="ＭＳ Ｐゴシック"/>
                <a:cs typeface="Arial"/>
              </a:rPr>
              <a:t> Optimize the self-supervised model using a limited labeled dataset.</a:t>
            </a:r>
            <a:endParaRPr lang="en-US" dirty="0"/>
          </a:p>
          <a:p>
            <a:r>
              <a:rPr lang="en-US" b="1" dirty="0">
                <a:latin typeface="Arial"/>
                <a:ea typeface="ＭＳ Ｐゴシック"/>
                <a:cs typeface="Arial"/>
              </a:rPr>
              <a:t>Enable Real-Time Applications:</a:t>
            </a:r>
            <a:r>
              <a:rPr lang="en-US" dirty="0">
                <a:latin typeface="Arial"/>
                <a:ea typeface="ＭＳ Ｐゴシック"/>
                <a:cs typeface="Arial"/>
              </a:rPr>
              <a:t> Develop a model suitable for robotics, augmented reality (AR), and autonomous vehicles.</a:t>
            </a:r>
          </a:p>
          <a:p>
            <a:pPr marL="0" indent="0">
              <a:buNone/>
            </a:pPr>
            <a:endParaRPr lang="en-US" dirty="0"/>
          </a:p>
        </p:txBody>
      </p:sp>
      <p:pic>
        <p:nvPicPr>
          <p:cNvPr id="2050" name="Picture 2" descr="A top-down view of a car on a road navigating around several obstacles such as traffic cones and barriers. The scene includes a dashed-line path showing the car's evasive maneuvers. The car is mid-turn, with motion lines suggesting movement. The environment is a clear road with some grass on the sides.">
            <a:extLst>
              <a:ext uri="{FF2B5EF4-FFF2-40B4-BE49-F238E27FC236}">
                <a16:creationId xmlns:a16="http://schemas.microsoft.com/office/drawing/2014/main" id="{4D6AF6BD-A5DE-3DD6-1DEA-A11F020BB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103" r="19385" b="4"/>
          <a:stretch/>
        </p:blipFill>
        <p:spPr bwMode="auto">
          <a:xfrm>
            <a:off x="6313330" y="800100"/>
            <a:ext cx="2470308" cy="3829050"/>
          </a:xfrm>
          <a:prstGeom prst="rect">
            <a:avLst/>
          </a:prstGeom>
          <a:solidFill>
            <a:srgbClr val="FFFFFF"/>
          </a:solidFill>
          <a:ln>
            <a:noFill/>
          </a:ln>
        </p:spPr>
      </p:pic>
    </p:spTree>
    <p:extLst>
      <p:ext uri="{BB962C8B-B14F-4D97-AF65-F5344CB8AC3E}">
        <p14:creationId xmlns:p14="http://schemas.microsoft.com/office/powerpoint/2010/main" val="295708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E973D-E6E5-32FB-5AD8-9ED043D77374}"/>
              </a:ext>
            </a:extLst>
          </p:cNvPr>
          <p:cNvSpPr>
            <a:spLocks noGrp="1"/>
          </p:cNvSpPr>
          <p:nvPr>
            <p:ph type="title"/>
          </p:nvPr>
        </p:nvSpPr>
        <p:spPr>
          <a:xfrm>
            <a:off x="358776" y="171450"/>
            <a:ext cx="8404225" cy="457200"/>
          </a:xfrm>
        </p:spPr>
        <p:txBody>
          <a:bodyPr wrap="square" anchor="ctr">
            <a:normAutofit/>
          </a:bodyPr>
          <a:lstStyle/>
          <a:p>
            <a:r>
              <a:rPr lang="en-US" dirty="0"/>
              <a:t>KITTI-</a:t>
            </a:r>
            <a:r>
              <a:rPr lang="en-US" dirty="0" err="1"/>
              <a:t>ing</a:t>
            </a:r>
            <a:r>
              <a:rPr lang="en-US" dirty="0"/>
              <a:t> It Right!</a:t>
            </a:r>
          </a:p>
        </p:txBody>
      </p:sp>
      <p:sp>
        <p:nvSpPr>
          <p:cNvPr id="3" name="Content Placeholder 2">
            <a:extLst>
              <a:ext uri="{FF2B5EF4-FFF2-40B4-BE49-F238E27FC236}">
                <a16:creationId xmlns:a16="http://schemas.microsoft.com/office/drawing/2014/main" id="{35E8C964-0203-CF2E-8BAF-6CFA6C1906F6}"/>
              </a:ext>
            </a:extLst>
          </p:cNvPr>
          <p:cNvSpPr>
            <a:spLocks noGrp="1"/>
          </p:cNvSpPr>
          <p:nvPr>
            <p:ph idx="1"/>
          </p:nvPr>
        </p:nvSpPr>
        <p:spPr>
          <a:xfrm>
            <a:off x="4666457" y="800100"/>
            <a:ext cx="4117181" cy="3829050"/>
          </a:xfrm>
        </p:spPr>
        <p:txBody>
          <a:bodyPr wrap="square" anchor="t">
            <a:normAutofit/>
          </a:bodyPr>
          <a:lstStyle/>
          <a:p>
            <a:pPr>
              <a:buFont typeface="Arial" panose="020B0604020202020204" pitchFamily="34" charset="0"/>
              <a:buChar char="•"/>
            </a:pPr>
            <a:r>
              <a:rPr lang="en-US" b="1" dirty="0">
                <a:latin typeface="Arial"/>
                <a:ea typeface="ＭＳ Ｐゴシック"/>
                <a:cs typeface="Arial"/>
              </a:rPr>
              <a:t>Dataset</a:t>
            </a:r>
            <a:r>
              <a:rPr lang="en-US" dirty="0">
                <a:latin typeface="Arial"/>
                <a:ea typeface="ＭＳ Ｐゴシック"/>
                <a:cs typeface="Arial"/>
              </a:rPr>
              <a:t>: KITTI – City and Road subsets, high-res videos, LIDAR scans.</a:t>
            </a:r>
            <a:endParaRPr lang="en-US" dirty="0"/>
          </a:p>
          <a:p>
            <a:pPr>
              <a:buFont typeface="Arial" panose="020B0604020202020204" pitchFamily="34" charset="0"/>
              <a:buChar char="•"/>
            </a:pPr>
            <a:r>
              <a:rPr lang="en-US" b="1" dirty="0">
                <a:latin typeface="Arial"/>
                <a:ea typeface="ＭＳ Ｐゴシック"/>
                <a:cs typeface="Arial"/>
              </a:rPr>
              <a:t>Preprocessing</a:t>
            </a:r>
            <a:r>
              <a:rPr lang="en-US" dirty="0">
                <a:latin typeface="Arial"/>
                <a:ea typeface="ＭＳ Ｐゴシック"/>
                <a:cs typeface="Arial"/>
              </a:rPr>
              <a:t>: Resizing, normalization, and data restructuring.</a:t>
            </a:r>
          </a:p>
        </p:txBody>
      </p:sp>
      <p:pic>
        <p:nvPicPr>
          <p:cNvPr id="3074" name="Picture 2" descr="A humorous cartoon illustration of a cat named 'KITTI' sitting at a computer desk processing video frames on a monitor. The cat is wearing glasses, with a focused expression, surrounded by stacks of papers and a coffee mug labeled 'Pixel Perfect.' The monitor shows a frame from a video with objects being analyzed, highlighted with bounding boxes. The scene is colorful, lighthearted, and tech-inspired, perfect for a fun and quirky visual.">
            <a:extLst>
              <a:ext uri="{FF2B5EF4-FFF2-40B4-BE49-F238E27FC236}">
                <a16:creationId xmlns:a16="http://schemas.microsoft.com/office/drawing/2014/main" id="{7A2F77BE-4B16-4EFF-E82A-AC2416702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998"/>
          <a:stretch/>
        </p:blipFill>
        <p:spPr bwMode="auto">
          <a:xfrm>
            <a:off x="358776" y="800100"/>
            <a:ext cx="4117181" cy="3829050"/>
          </a:xfrm>
          <a:prstGeom prst="rect">
            <a:avLst/>
          </a:prstGeom>
          <a:solidFill>
            <a:srgbClr val="FFFFFF"/>
          </a:solidFill>
          <a:ln>
            <a:noFill/>
          </a:ln>
        </p:spPr>
      </p:pic>
    </p:spTree>
    <p:extLst>
      <p:ext uri="{BB962C8B-B14F-4D97-AF65-F5344CB8AC3E}">
        <p14:creationId xmlns:p14="http://schemas.microsoft.com/office/powerpoint/2010/main" val="144212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B7FBE-F52C-717D-3152-CFDAF5384459}"/>
              </a:ext>
            </a:extLst>
          </p:cNvPr>
          <p:cNvSpPr>
            <a:spLocks noGrp="1"/>
          </p:cNvSpPr>
          <p:nvPr>
            <p:ph type="title"/>
          </p:nvPr>
        </p:nvSpPr>
        <p:spPr/>
        <p:txBody>
          <a:bodyPr/>
          <a:lstStyle/>
          <a:p>
            <a:r>
              <a:rPr lang="en-US" dirty="0"/>
              <a:t>Self-Supervised Learning</a:t>
            </a:r>
          </a:p>
        </p:txBody>
      </p:sp>
      <p:sp>
        <p:nvSpPr>
          <p:cNvPr id="3" name="Content Placeholder 2">
            <a:extLst>
              <a:ext uri="{FF2B5EF4-FFF2-40B4-BE49-F238E27FC236}">
                <a16:creationId xmlns:a16="http://schemas.microsoft.com/office/drawing/2014/main" id="{E462A074-31D9-41AC-BE28-9878E7E8424D}"/>
              </a:ext>
            </a:extLst>
          </p:cNvPr>
          <p:cNvSpPr>
            <a:spLocks noGrp="1"/>
          </p:cNvSpPr>
          <p:nvPr>
            <p:ph idx="1"/>
          </p:nvPr>
        </p:nvSpPr>
        <p:spPr/>
        <p:txBody>
          <a:bodyPr/>
          <a:lstStyle/>
          <a:p>
            <a:r>
              <a:rPr lang="en-US" b="1" dirty="0"/>
              <a:t>Proxy Task: </a:t>
            </a:r>
            <a:r>
              <a:rPr lang="en-US" dirty="0"/>
              <a:t>Predict the the color of each object segmentation in the next frame, so that the model learns the inherent structure of each image frame.</a:t>
            </a:r>
          </a:p>
          <a:p>
            <a:endParaRPr lang="en-US" dirty="0"/>
          </a:p>
          <a:p>
            <a:r>
              <a:rPr lang="en-US" b="1" dirty="0"/>
              <a:t>Why Use Self-Supervised Learning?</a:t>
            </a:r>
          </a:p>
          <a:p>
            <a:r>
              <a:rPr lang="en-US" b="1" dirty="0"/>
              <a:t>No Labels Needed</a:t>
            </a:r>
            <a:r>
              <a:rPr lang="en-US" dirty="0"/>
              <a:t>: Saves time and cost on ground truth creation.</a:t>
            </a:r>
          </a:p>
          <a:p>
            <a:r>
              <a:rPr lang="en-US" b="1" dirty="0"/>
              <a:t>Scalable</a:t>
            </a:r>
            <a:r>
              <a:rPr lang="en-US" dirty="0"/>
              <a:t>: Works with large, unlabeled datasets.</a:t>
            </a:r>
          </a:p>
          <a:p>
            <a:endParaRPr lang="en-US" dirty="0"/>
          </a:p>
        </p:txBody>
      </p:sp>
      <p:pic>
        <p:nvPicPr>
          <p:cNvPr id="4" name="Picture 2" descr="50+ data science memes to fight the weekday blues | Data Science Dojo">
            <a:extLst>
              <a:ext uri="{FF2B5EF4-FFF2-40B4-BE49-F238E27FC236}">
                <a16:creationId xmlns:a16="http://schemas.microsoft.com/office/drawing/2014/main" id="{D558EE00-04B2-D6C3-D6F7-C77B4B6A4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2961" y="2784411"/>
            <a:ext cx="2688567" cy="183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13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D7B7-8062-A4CC-3991-B0E06BA4CC43}"/>
              </a:ext>
            </a:extLst>
          </p:cNvPr>
          <p:cNvSpPr>
            <a:spLocks noGrp="1"/>
          </p:cNvSpPr>
          <p:nvPr>
            <p:ph type="title"/>
          </p:nvPr>
        </p:nvSpPr>
        <p:spPr/>
        <p:txBody>
          <a:bodyPr/>
          <a:lstStyle/>
          <a:p>
            <a:r>
              <a:rPr lang="en-US" dirty="0"/>
              <a:t>Methodology: How We Made </a:t>
            </a:r>
            <a:r>
              <a:rPr lang="en-US" dirty="0" err="1"/>
              <a:t>DepthNet</a:t>
            </a:r>
            <a:r>
              <a:rPr lang="en-US" dirty="0"/>
              <a:t> Dance!</a:t>
            </a:r>
          </a:p>
        </p:txBody>
      </p:sp>
      <p:sp>
        <p:nvSpPr>
          <p:cNvPr id="3" name="Content Placeholder 2">
            <a:extLst>
              <a:ext uri="{FF2B5EF4-FFF2-40B4-BE49-F238E27FC236}">
                <a16:creationId xmlns:a16="http://schemas.microsoft.com/office/drawing/2014/main" id="{29C4F21E-1FC0-2242-D1CB-59C9F8AC839F}"/>
              </a:ext>
            </a:extLst>
          </p:cNvPr>
          <p:cNvSpPr>
            <a:spLocks noGrp="1"/>
          </p:cNvSpPr>
          <p:nvPr>
            <p:ph idx="1"/>
          </p:nvPr>
        </p:nvSpPr>
        <p:spPr/>
        <p:txBody>
          <a:bodyPr/>
          <a:lstStyle/>
          <a:p>
            <a:r>
              <a:rPr lang="en-US" b="1" dirty="0"/>
              <a:t>Training Procedure:</a:t>
            </a:r>
          </a:p>
          <a:p>
            <a:pPr>
              <a:buFont typeface="Arial" panose="020B0604020202020204" pitchFamily="34" charset="0"/>
              <a:buChar char="•"/>
            </a:pPr>
            <a:r>
              <a:rPr lang="en-US" b="1" dirty="0"/>
              <a:t>Data Preparation</a:t>
            </a:r>
            <a:r>
              <a:rPr lang="en-US" dirty="0"/>
              <a:t>: Sequential pairs of frames extracted from video sequences.</a:t>
            </a:r>
          </a:p>
          <a:p>
            <a:pPr>
              <a:buFont typeface="Arial" panose="020B0604020202020204" pitchFamily="34" charset="0"/>
              <a:buChar char="•"/>
            </a:pPr>
            <a:r>
              <a:rPr lang="en-US" b="1" dirty="0"/>
              <a:t>Model Input</a:t>
            </a:r>
            <a:r>
              <a:rPr lang="en-US" dirty="0"/>
              <a:t>: First frame fed to </a:t>
            </a:r>
            <a:r>
              <a:rPr lang="en-US" b="1" dirty="0" err="1"/>
              <a:t>DepthNet</a:t>
            </a:r>
            <a:r>
              <a:rPr lang="en-US" dirty="0"/>
              <a:t> to predict a depth map.</a:t>
            </a:r>
          </a:p>
          <a:p>
            <a:pPr>
              <a:buFont typeface="Arial" panose="020B0604020202020204" pitchFamily="34" charset="0"/>
              <a:buChar char="•"/>
            </a:pPr>
            <a:r>
              <a:rPr lang="en-US" b="1" dirty="0"/>
              <a:t>View Synthesis</a:t>
            </a:r>
            <a:r>
              <a:rPr lang="en-US" dirty="0"/>
              <a:t>:</a:t>
            </a:r>
          </a:p>
          <a:p>
            <a:pPr marL="742950" lvl="1" indent="-285750">
              <a:buFont typeface="Arial" panose="020B0604020202020204" pitchFamily="34" charset="0"/>
              <a:buChar char="•"/>
            </a:pPr>
            <a:r>
              <a:rPr lang="en-US" dirty="0"/>
              <a:t>Depth map used to project the first frame into the second frame’s coordinate space.</a:t>
            </a:r>
          </a:p>
          <a:p>
            <a:pPr marL="742950" lvl="1" indent="-285750">
              <a:buFont typeface="Arial" panose="020B0604020202020204" pitchFamily="34" charset="0"/>
              <a:buChar char="•"/>
            </a:pPr>
            <a:r>
              <a:rPr lang="en-US" dirty="0"/>
              <a:t>Synthesized view compared to the actual second frame.</a:t>
            </a:r>
          </a:p>
        </p:txBody>
      </p:sp>
    </p:spTree>
    <p:extLst>
      <p:ext uri="{BB962C8B-B14F-4D97-AF65-F5344CB8AC3E}">
        <p14:creationId xmlns:p14="http://schemas.microsoft.com/office/powerpoint/2010/main" val="336371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1E31-580E-7424-4091-F517254FA03D}"/>
              </a:ext>
            </a:extLst>
          </p:cNvPr>
          <p:cNvSpPr>
            <a:spLocks noGrp="1"/>
          </p:cNvSpPr>
          <p:nvPr>
            <p:ph type="title"/>
          </p:nvPr>
        </p:nvSpPr>
        <p:spPr/>
        <p:txBody>
          <a:bodyPr/>
          <a:lstStyle/>
          <a:p>
            <a:r>
              <a:rPr lang="en-US" dirty="0">
                <a:latin typeface="Arial"/>
                <a:ea typeface="ＭＳ Ｐゴシック"/>
                <a:cs typeface="Arial"/>
              </a:rPr>
              <a:t>Methodology: Training </a:t>
            </a:r>
            <a:r>
              <a:rPr lang="en-US" dirty="0" err="1">
                <a:latin typeface="Arial"/>
                <a:ea typeface="ＭＳ Ｐゴシック"/>
                <a:cs typeface="Arial"/>
              </a:rPr>
              <a:t>DepthNet</a:t>
            </a:r>
            <a:r>
              <a:rPr lang="en-US" dirty="0">
                <a:latin typeface="Arial"/>
                <a:ea typeface="ＭＳ Ｐゴシック"/>
                <a:cs typeface="Arial"/>
              </a:rPr>
              <a:t>!</a:t>
            </a:r>
          </a:p>
        </p:txBody>
      </p:sp>
      <p:sp>
        <p:nvSpPr>
          <p:cNvPr id="3" name="Content Placeholder 2">
            <a:extLst>
              <a:ext uri="{FF2B5EF4-FFF2-40B4-BE49-F238E27FC236}">
                <a16:creationId xmlns:a16="http://schemas.microsoft.com/office/drawing/2014/main" id="{06E7E6CC-7749-3ADF-E3DF-101C615F844A}"/>
              </a:ext>
            </a:extLst>
          </p:cNvPr>
          <p:cNvSpPr>
            <a:spLocks noGrp="1"/>
          </p:cNvSpPr>
          <p:nvPr>
            <p:ph idx="1"/>
          </p:nvPr>
        </p:nvSpPr>
        <p:spPr/>
        <p:txBody>
          <a:bodyPr/>
          <a:lstStyle/>
          <a:p>
            <a:endParaRPr lang="en-US" dirty="0"/>
          </a:p>
          <a:p>
            <a:r>
              <a:rPr lang="en-US" dirty="0"/>
              <a:t>Custom </a:t>
            </a:r>
            <a:r>
              <a:rPr lang="en-US" b="1" dirty="0" err="1"/>
              <a:t>DataLoader</a:t>
            </a:r>
            <a:r>
              <a:rPr lang="en-US" dirty="0"/>
              <a:t> for sequential pairs.</a:t>
            </a:r>
          </a:p>
          <a:p>
            <a:r>
              <a:rPr lang="en-US" b="1" dirty="0"/>
              <a:t>10 Epochs</a:t>
            </a:r>
            <a:r>
              <a:rPr lang="en-US" dirty="0"/>
              <a:t> with </a:t>
            </a:r>
            <a:r>
              <a:rPr lang="en-US" b="1" dirty="0"/>
              <a:t>Adam Optimizer</a:t>
            </a:r>
            <a:r>
              <a:rPr lang="en-US" dirty="0"/>
              <a:t>.</a:t>
            </a:r>
          </a:p>
          <a:p>
            <a:r>
              <a:rPr lang="en-US" b="1" dirty="0"/>
              <a:t>Loss Tracking</a:t>
            </a:r>
            <a:r>
              <a:rPr lang="en-US" dirty="0"/>
              <a:t>: Per epoch and batch to monitor progress.</a:t>
            </a:r>
          </a:p>
          <a:p>
            <a:endParaRPr lang="en-US" dirty="0"/>
          </a:p>
          <a:p>
            <a:r>
              <a:rPr lang="en-US" b="1" dirty="0"/>
              <a:t>Loss Functions:</a:t>
            </a:r>
          </a:p>
          <a:p>
            <a:pPr>
              <a:buFont typeface="+mj-lt"/>
              <a:buAutoNum type="arabicPeriod"/>
            </a:pPr>
            <a:r>
              <a:rPr lang="en-US" b="1" dirty="0"/>
              <a:t>Photometric Loss</a:t>
            </a:r>
            <a:r>
              <a:rPr lang="en-US" dirty="0"/>
              <a:t>: Pixel-wise difference between synthesized and actual views.</a:t>
            </a:r>
          </a:p>
          <a:p>
            <a:pPr>
              <a:buFont typeface="+mj-lt"/>
              <a:buAutoNum type="arabicPeriod"/>
            </a:pPr>
            <a:r>
              <a:rPr lang="en-US" b="1" dirty="0"/>
              <a:t>Depth Consistency Loss</a:t>
            </a:r>
            <a:r>
              <a:rPr lang="en-US" dirty="0"/>
              <a:t>: Ensures depth coherence across frames.</a:t>
            </a:r>
          </a:p>
          <a:p>
            <a:endParaRPr lang="en-US" dirty="0"/>
          </a:p>
        </p:txBody>
      </p:sp>
    </p:spTree>
    <p:extLst>
      <p:ext uri="{BB962C8B-B14F-4D97-AF65-F5344CB8AC3E}">
        <p14:creationId xmlns:p14="http://schemas.microsoft.com/office/powerpoint/2010/main" val="913537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1E31-580E-7424-4091-F517254FA03D}"/>
              </a:ext>
            </a:extLst>
          </p:cNvPr>
          <p:cNvSpPr>
            <a:spLocks noGrp="1"/>
          </p:cNvSpPr>
          <p:nvPr>
            <p:ph type="title"/>
          </p:nvPr>
        </p:nvSpPr>
        <p:spPr/>
        <p:txBody>
          <a:bodyPr/>
          <a:lstStyle/>
          <a:p>
            <a:r>
              <a:rPr lang="en-US" dirty="0">
                <a:latin typeface="Arial"/>
                <a:ea typeface="ＭＳ Ｐゴシック"/>
                <a:cs typeface="Arial"/>
              </a:rPr>
              <a:t>Methodology</a:t>
            </a:r>
            <a:endParaRPr lang="en-US" dirty="0"/>
          </a:p>
        </p:txBody>
      </p:sp>
      <p:sp>
        <p:nvSpPr>
          <p:cNvPr id="3" name="Content Placeholder 2">
            <a:extLst>
              <a:ext uri="{FF2B5EF4-FFF2-40B4-BE49-F238E27FC236}">
                <a16:creationId xmlns:a16="http://schemas.microsoft.com/office/drawing/2014/main" id="{06E7E6CC-7749-3ADF-E3DF-101C615F844A}"/>
              </a:ext>
            </a:extLst>
          </p:cNvPr>
          <p:cNvSpPr>
            <a:spLocks noGrp="1"/>
          </p:cNvSpPr>
          <p:nvPr>
            <p:ph idx="1"/>
          </p:nvPr>
        </p:nvSpPr>
        <p:spPr/>
        <p:txBody>
          <a:bodyPr/>
          <a:lstStyle/>
          <a:p>
            <a:r>
              <a:rPr lang="en-US" b="1" dirty="0"/>
              <a:t>Evaluation Process:</a:t>
            </a:r>
          </a:p>
          <a:p>
            <a:pPr>
              <a:buFont typeface="Arial" panose="020B0604020202020204" pitchFamily="34" charset="0"/>
              <a:buChar char="•"/>
            </a:pPr>
            <a:r>
              <a:rPr lang="en-US" b="1" dirty="0"/>
              <a:t>Inference Mode</a:t>
            </a:r>
            <a:r>
              <a:rPr lang="en-US" dirty="0"/>
              <a:t>:</a:t>
            </a:r>
          </a:p>
          <a:p>
            <a:pPr marL="742950" lvl="1" indent="-285750">
              <a:buFont typeface="Arial" panose="020B0604020202020204" pitchFamily="34" charset="0"/>
              <a:buChar char="•"/>
            </a:pPr>
            <a:r>
              <a:rPr lang="en-US" dirty="0"/>
              <a:t>Sequential pairs tested using trained </a:t>
            </a:r>
            <a:r>
              <a:rPr lang="en-US" dirty="0" err="1"/>
              <a:t>DepthNet</a:t>
            </a:r>
            <a:r>
              <a:rPr lang="en-US" dirty="0"/>
              <a:t>.</a:t>
            </a:r>
          </a:p>
          <a:p>
            <a:pPr marL="742950" lvl="1" indent="-285750">
              <a:buFont typeface="Arial" panose="020B0604020202020204" pitchFamily="34" charset="0"/>
              <a:buChar char="•"/>
            </a:pPr>
            <a:r>
              <a:rPr lang="en-US" dirty="0"/>
              <a:t>Generated depth maps compared with ground truth.</a:t>
            </a:r>
          </a:p>
          <a:p>
            <a:pPr marL="742950" lvl="1" indent="-285750">
              <a:buFont typeface="Arial" panose="020B0604020202020204" pitchFamily="34" charset="0"/>
              <a:buChar char="•"/>
            </a:pPr>
            <a:endParaRPr lang="en-US" dirty="0"/>
          </a:p>
          <a:p>
            <a:r>
              <a:rPr lang="en-US" b="1" dirty="0"/>
              <a:t>Quantitative Metrics:</a:t>
            </a:r>
          </a:p>
          <a:p>
            <a:pPr>
              <a:buFont typeface="Arial" panose="020B0604020202020204" pitchFamily="34" charset="0"/>
              <a:buChar char="•"/>
            </a:pPr>
            <a:r>
              <a:rPr lang="en-US" b="1" dirty="0"/>
              <a:t>RMSE (Root Mean Squared Error)</a:t>
            </a:r>
            <a:r>
              <a:rPr lang="en-US" dirty="0"/>
              <a:t>: Measures prediction accuracy.</a:t>
            </a:r>
          </a:p>
          <a:p>
            <a:pPr>
              <a:buFont typeface="Arial" panose="020B0604020202020204" pitchFamily="34" charset="0"/>
              <a:buChar char="•"/>
            </a:pPr>
            <a:r>
              <a:rPr lang="en-US" b="1" dirty="0"/>
              <a:t>MAE (Mean Absolute Error)</a:t>
            </a:r>
            <a:r>
              <a:rPr lang="en-US" dirty="0"/>
              <a:t>: Evaluates error magnitude.</a:t>
            </a:r>
          </a:p>
          <a:p>
            <a:pPr>
              <a:buFont typeface="Arial" panose="020B0604020202020204" pitchFamily="34" charset="0"/>
              <a:buChar char="•"/>
            </a:pPr>
            <a:r>
              <a:rPr lang="en-US" b="1" dirty="0"/>
              <a:t>SSIM (Structural Similarity Index)</a:t>
            </a:r>
            <a:r>
              <a:rPr lang="en-US" dirty="0"/>
              <a:t>: Assesses structural alignment.</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093366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9AF6-C5E2-9AA1-71EF-EF0299234CCD}"/>
              </a:ext>
            </a:extLst>
          </p:cNvPr>
          <p:cNvSpPr>
            <a:spLocks noGrp="1"/>
          </p:cNvSpPr>
          <p:nvPr>
            <p:ph type="title"/>
          </p:nvPr>
        </p:nvSpPr>
        <p:spPr/>
        <p:txBody>
          <a:bodyPr/>
          <a:lstStyle/>
          <a:p>
            <a:r>
              <a:rPr lang="en-US" dirty="0"/>
              <a:t>Seeing Is Believing!</a:t>
            </a:r>
          </a:p>
        </p:txBody>
      </p:sp>
      <p:sp>
        <p:nvSpPr>
          <p:cNvPr id="3" name="Content Placeholder 2">
            <a:extLst>
              <a:ext uri="{FF2B5EF4-FFF2-40B4-BE49-F238E27FC236}">
                <a16:creationId xmlns:a16="http://schemas.microsoft.com/office/drawing/2014/main" id="{A79E6F2E-E131-DA24-C158-2FF1CD0C5596}"/>
              </a:ext>
            </a:extLst>
          </p:cNvPr>
          <p:cNvSpPr>
            <a:spLocks noGrp="1"/>
          </p:cNvSpPr>
          <p:nvPr>
            <p:ph idx="1"/>
          </p:nvPr>
        </p:nvSpPr>
        <p:spPr/>
        <p:txBody>
          <a:bodyPr/>
          <a:lstStyle/>
          <a:p>
            <a:r>
              <a:rPr lang="en-US" dirty="0"/>
              <a:t>Results</a:t>
            </a:r>
          </a:p>
        </p:txBody>
      </p:sp>
      <p:pic>
        <p:nvPicPr>
          <p:cNvPr id="4" name="Picture 3">
            <a:extLst>
              <a:ext uri="{FF2B5EF4-FFF2-40B4-BE49-F238E27FC236}">
                <a16:creationId xmlns:a16="http://schemas.microsoft.com/office/drawing/2014/main" id="{86C07AA5-4F85-2ED0-1B0C-B41F4DC59527}"/>
              </a:ext>
            </a:extLst>
          </p:cNvPr>
          <p:cNvPicPr>
            <a:picLocks noChangeAspect="1"/>
          </p:cNvPicPr>
          <p:nvPr/>
        </p:nvPicPr>
        <p:blipFill>
          <a:blip r:embed="rId2"/>
          <a:stretch>
            <a:fillRect/>
          </a:stretch>
        </p:blipFill>
        <p:spPr>
          <a:xfrm>
            <a:off x="685800" y="1720356"/>
            <a:ext cx="7772400" cy="1702787"/>
          </a:xfrm>
          <a:prstGeom prst="rect">
            <a:avLst/>
          </a:prstGeom>
        </p:spPr>
      </p:pic>
      <p:pic>
        <p:nvPicPr>
          <p:cNvPr id="5" name="Picture 4">
            <a:extLst>
              <a:ext uri="{FF2B5EF4-FFF2-40B4-BE49-F238E27FC236}">
                <a16:creationId xmlns:a16="http://schemas.microsoft.com/office/drawing/2014/main" id="{B70F99F6-51E9-F7EF-DC20-4E6C1BAFC240}"/>
              </a:ext>
            </a:extLst>
          </p:cNvPr>
          <p:cNvPicPr>
            <a:picLocks noChangeAspect="1"/>
          </p:cNvPicPr>
          <p:nvPr/>
        </p:nvPicPr>
        <p:blipFill>
          <a:blip r:embed="rId3"/>
          <a:stretch>
            <a:fillRect/>
          </a:stretch>
        </p:blipFill>
        <p:spPr>
          <a:xfrm>
            <a:off x="685800" y="1687985"/>
            <a:ext cx="7772400" cy="1767530"/>
          </a:xfrm>
          <a:prstGeom prst="rect">
            <a:avLst/>
          </a:prstGeom>
        </p:spPr>
      </p:pic>
    </p:spTree>
    <p:extLst>
      <p:ext uri="{BB962C8B-B14F-4D97-AF65-F5344CB8AC3E}">
        <p14:creationId xmlns:p14="http://schemas.microsoft.com/office/powerpoint/2010/main" val="4030724243"/>
      </p:ext>
    </p:extLst>
  </p:cSld>
  <p:clrMapOvr>
    <a:masterClrMapping/>
  </p:clrMapOvr>
</p:sld>
</file>

<file path=ppt/theme/theme1.xml><?xml version="1.0" encoding="utf-8"?>
<a:theme xmlns:a="http://schemas.openxmlformats.org/drawingml/2006/main" name="camp-tum-jhu-slides">
  <a:themeElements>
    <a:clrScheme name="Custom 1">
      <a:dk1>
        <a:srgbClr val="042D72"/>
      </a:dk1>
      <a:lt1>
        <a:srgbClr val="FFFFFF"/>
      </a:lt1>
      <a:dk2>
        <a:srgbClr val="042D72"/>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4-04-21_2_TUM_JHU_template.potx" id="{A844F364-FC86-4F6B-B063-4CB3193CFD33}" vid="{02C20712-33D1-4C90-BE68-BFEAC6B84A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CIS_Talk_2018Feb20</Template>
  <TotalTime>176117</TotalTime>
  <Words>566</Words>
  <Application>Microsoft Office PowerPoint</Application>
  <PresentationFormat>On-screen Show (16:9)</PresentationFormat>
  <Paragraphs>79</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camp-tum-jhu-slides</vt:lpstr>
      <vt:lpstr>Monocular Depth Estimation from RGB Videos</vt:lpstr>
      <vt:lpstr>Why See in 2D When You Can Dive Into 3D?</vt:lpstr>
      <vt:lpstr>Goals: Decode the Depth!</vt:lpstr>
      <vt:lpstr>KITTI-ing It Right!</vt:lpstr>
      <vt:lpstr>Self-Supervised Learning</vt:lpstr>
      <vt:lpstr>Methodology: How We Made DepthNet Dance!</vt:lpstr>
      <vt:lpstr>Methodology: Training DepthNet!</vt:lpstr>
      <vt:lpstr>Methodology</vt:lpstr>
      <vt:lpstr>Seeing Is Believing!</vt:lpstr>
      <vt:lpstr>Seeing Is Believing!</vt:lpstr>
      <vt:lpstr>Seeing Is Believing!</vt:lpstr>
      <vt:lpstr>Loss Graphs</vt:lpstr>
      <vt:lpstr>Loss Graphs</vt:lpstr>
      <vt:lpstr>Conclusion</vt:lpstr>
      <vt:lpstr>When Depth Gets Messy</vt:lpstr>
      <vt:lpstr>Where Depth Finds Purpose</vt:lpstr>
      <vt:lpstr>Next Steps: Depth Dive!</vt:lpstr>
      <vt:lpstr>Thanks for Diving Deep with Us!</vt:lpstr>
      <vt:lpstr>PowerPoint Presentation</vt:lpstr>
    </vt:vector>
  </TitlesOfParts>
  <Company>TU München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Mathias</dc:creator>
  <cp:lastModifiedBy>Rohan Allen</cp:lastModifiedBy>
  <cp:revision>2093</cp:revision>
  <dcterms:created xsi:type="dcterms:W3CDTF">2018-02-03T19:50:41Z</dcterms:created>
  <dcterms:modified xsi:type="dcterms:W3CDTF">2024-12-10T18:41:17Z</dcterms:modified>
</cp:coreProperties>
</file>